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2" r:id="rId3"/>
    <p:sldId id="259" r:id="rId4"/>
    <p:sldId id="278" r:id="rId5"/>
    <p:sldId id="269" r:id="rId6"/>
    <p:sldId id="263" r:id="rId7"/>
    <p:sldId id="271" r:id="rId8"/>
    <p:sldId id="270" r:id="rId9"/>
    <p:sldId id="294" r:id="rId10"/>
    <p:sldId id="295" r:id="rId11"/>
    <p:sldId id="296" r:id="rId12"/>
    <p:sldId id="288" r:id="rId13"/>
    <p:sldId id="289" r:id="rId14"/>
    <p:sldId id="290" r:id="rId1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575" cy="498475"/>
          </a:xfrm>
          <a:prstGeom prst="rect">
            <a:avLst/>
          </a:prstGeom>
        </p:spPr>
        <p:txBody>
          <a:bodyPr vert="horz" lIns="91417" tIns="45709" rIns="91417"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2"/>
            <a:ext cx="2949575" cy="498475"/>
          </a:xfrm>
          <a:prstGeom prst="rect">
            <a:avLst/>
          </a:prstGeom>
        </p:spPr>
        <p:txBody>
          <a:bodyPr vert="horz" lIns="91417" tIns="45709" rIns="91417" bIns="45709" rtlCol="0"/>
          <a:lstStyle>
            <a:lvl1pPr algn="r">
              <a:defRPr sz="1200"/>
            </a:lvl1pPr>
          </a:lstStyle>
          <a:p>
            <a:fld id="{3E2ACBEF-F1B4-4B0D-84C7-2F4D6ECB6EA9}" type="datetimeFigureOut">
              <a:rPr kumimoji="1" lang="ja-JP" altLang="en-US" smtClean="0"/>
              <a:t>2021/9/22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7" tIns="45709" rIns="91417" bIns="45709"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17" tIns="45709" rIns="91417" bIns="457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17" tIns="45709" rIns="91417"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17" tIns="45709" rIns="91417" bIns="45709" rtlCol="0" anchor="b"/>
          <a:lstStyle>
            <a:lvl1pPr algn="r">
              <a:defRPr sz="1200"/>
            </a:lvl1pPr>
          </a:lstStyle>
          <a:p>
            <a:fld id="{E7800B9B-184E-4B05-A5AD-C7C47D2597A0}" type="slidenum">
              <a:rPr kumimoji="1" lang="ja-JP" altLang="en-US" smtClean="0"/>
              <a:t>‹#›</a:t>
            </a:fld>
            <a:endParaRPr kumimoji="1" lang="ja-JP" altLang="en-US"/>
          </a:p>
        </p:txBody>
      </p:sp>
    </p:spTree>
    <p:extLst>
      <p:ext uri="{BB962C8B-B14F-4D97-AF65-F5344CB8AC3E}">
        <p14:creationId xmlns:p14="http://schemas.microsoft.com/office/powerpoint/2010/main" val="248282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01C1F-CA16-4120-BEAE-14CE62089730}"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95779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4086CB-DB7A-4C70-BABA-71F043435EE7}"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77826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873D95-3F87-44C9-8252-CF78B77AD028}"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3126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18222E-1149-4D72-B286-06FC36A23379}"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3875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611C31-6815-45BD-BA54-F9475A760360}"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8112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003203-3F9C-419F-A0D7-37DB2CF8C2AE}" type="datetime1">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205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4DEB52-F312-411B-B855-5CC35E08A6CF}" type="datetime1">
              <a:rPr kumimoji="1" lang="ja-JP" altLang="en-US" smtClean="0"/>
              <a:t>2021/9/22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4426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401787-EAED-4930-96B1-93FF9A7F42DE}" type="datetime1">
              <a:rPr kumimoji="1" lang="ja-JP" altLang="en-US" smtClean="0"/>
              <a:t>2021/9/22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9584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F4DA80-DF48-499D-8C7F-77772F91664F}" type="datetime1">
              <a:rPr kumimoji="1" lang="ja-JP" altLang="en-US" smtClean="0"/>
              <a:t>2021/9/22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7715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3C3029-6180-48D2-ADB5-94E643157368}" type="datetime1">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75791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5DAE61-556A-4CC9-AC87-C37AD6BEBDB2}" type="datetime1">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86685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84EBF-5613-43E1-B654-EC58A79D9F86}" type="datetime1">
              <a:rPr kumimoji="1" lang="ja-JP" altLang="en-US" smtClean="0"/>
              <a:t>2021/9/22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753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0909" y="110834"/>
            <a:ext cx="11700000" cy="3399127"/>
          </a:xfrm>
          <a:solidFill>
            <a:schemeClr val="accent6"/>
          </a:solidFill>
        </p:spPr>
        <p:txBody>
          <a:bodyPr wrap="none" anchor="ctr">
            <a:normAutofit/>
          </a:bodyPr>
          <a:lstStyle/>
          <a:p>
            <a:pPr>
              <a:lnSpc>
                <a:spcPct val="100000"/>
              </a:lnSpc>
            </a:pPr>
            <a:r>
              <a:rPr kumimoji="1" lang="ja-JP" altLang="en-US" sz="8000" b="1" dirty="0" smtClean="0">
                <a:solidFill>
                  <a:schemeClr val="bg1"/>
                </a:solidFill>
                <a:latin typeface="ＭＳ ゴシック" panose="020B0609070205080204" pitchFamily="49" charset="-128"/>
                <a:ea typeface="ＭＳ ゴシック" panose="020B0609070205080204" pitchFamily="49" charset="-128"/>
              </a:rPr>
              <a:t>香川県</a:t>
            </a:r>
            <a:r>
              <a:rPr kumimoji="1" lang="en-US" altLang="ja-JP" sz="8000" b="1"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8000" b="1" dirty="0" smtClean="0">
                <a:solidFill>
                  <a:schemeClr val="bg1"/>
                </a:solidFill>
                <a:latin typeface="ＭＳ ゴシック" panose="020B0609070205080204" pitchFamily="49" charset="-128"/>
                <a:ea typeface="ＭＳ ゴシック" panose="020B0609070205080204" pitchFamily="49" charset="-128"/>
              </a:rPr>
            </a:br>
            <a:r>
              <a:rPr lang="ja-JP" altLang="en-US" sz="8000" b="1" dirty="0" smtClean="0">
                <a:solidFill>
                  <a:schemeClr val="bg1"/>
                </a:solidFill>
                <a:latin typeface="ＭＳ ゴシック" panose="020B0609070205080204" pitchFamily="49" charset="-128"/>
                <a:ea typeface="ＭＳ ゴシック" panose="020B0609070205080204" pitchFamily="49" charset="-128"/>
              </a:rPr>
              <a:t>まん延防止等重点措置</a:t>
            </a:r>
            <a:endParaRPr kumimoji="1" lang="ja-JP" altLang="en-US" sz="8000" b="1" dirty="0">
              <a:solidFill>
                <a:schemeClr val="bg1"/>
              </a:solidFill>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230908" y="3509961"/>
            <a:ext cx="11700000" cy="3223348"/>
          </a:xfrm>
          <a:ln w="19050">
            <a:solidFill>
              <a:schemeClr val="tx1"/>
            </a:solidFill>
          </a:ln>
        </p:spPr>
        <p:txBody>
          <a:bodyPr>
            <a:noAutofit/>
          </a:bodyPr>
          <a:lstStyle/>
          <a:p>
            <a:pPr>
              <a:lnSpc>
                <a:spcPct val="100000"/>
              </a:lnSpc>
              <a:spcBef>
                <a:spcPts val="1800"/>
              </a:spcBef>
            </a:pPr>
            <a:endParaRPr kumimoji="1" lang="en-US" altLang="ja-JP" sz="1800" b="1" dirty="0" smtClean="0">
              <a:latin typeface="+mn-ea"/>
            </a:endParaRPr>
          </a:p>
          <a:p>
            <a:pPr>
              <a:lnSpc>
                <a:spcPct val="100000"/>
              </a:lnSpc>
              <a:spcBef>
                <a:spcPts val="0"/>
              </a:spcBef>
            </a:pPr>
            <a:r>
              <a:rPr kumimoji="1" lang="ja-JP" altLang="en-US" sz="4000" b="1" dirty="0" smtClean="0">
                <a:latin typeface="+mn-ea"/>
              </a:rPr>
              <a:t>＜期間＞</a:t>
            </a:r>
            <a:endParaRPr kumimoji="1" lang="en-US" altLang="ja-JP" sz="4000" b="1" dirty="0" smtClean="0">
              <a:latin typeface="+mn-ea"/>
            </a:endParaRPr>
          </a:p>
          <a:p>
            <a:pPr>
              <a:lnSpc>
                <a:spcPct val="100000"/>
              </a:lnSpc>
            </a:pPr>
            <a:r>
              <a:rPr lang="ja-JP" altLang="en-US" sz="4400" b="1" dirty="0" smtClean="0">
                <a:latin typeface="+mn-ea"/>
              </a:rPr>
              <a:t>令和３</a:t>
            </a:r>
            <a:r>
              <a:rPr lang="en-US" altLang="ja-JP" sz="4400" b="1" dirty="0" smtClean="0">
                <a:latin typeface="+mn-ea"/>
              </a:rPr>
              <a:t>(2021)</a:t>
            </a:r>
            <a:r>
              <a:rPr lang="ja-JP" altLang="en-US" sz="4400" b="1" dirty="0" smtClean="0">
                <a:latin typeface="+mn-ea"/>
              </a:rPr>
              <a:t>年８月</a:t>
            </a:r>
            <a:r>
              <a:rPr lang="en-US" altLang="ja-JP" sz="4400" b="1" dirty="0" smtClean="0">
                <a:latin typeface="+mn-ea"/>
              </a:rPr>
              <a:t>20</a:t>
            </a:r>
            <a:r>
              <a:rPr lang="ja-JP" altLang="en-US" sz="4400" b="1" dirty="0" smtClean="0">
                <a:latin typeface="+mn-ea"/>
              </a:rPr>
              <a:t>日</a:t>
            </a:r>
            <a:r>
              <a:rPr lang="en-US" altLang="ja-JP" sz="4400" b="1" dirty="0">
                <a:latin typeface="+mn-ea"/>
              </a:rPr>
              <a:t>(</a:t>
            </a:r>
            <a:r>
              <a:rPr lang="ja-JP" altLang="en-US" sz="4400" b="1" dirty="0" smtClean="0">
                <a:latin typeface="+mn-ea"/>
              </a:rPr>
              <a:t>金</a:t>
            </a:r>
            <a:r>
              <a:rPr lang="en-US" altLang="ja-JP" sz="4400" b="1" dirty="0" smtClean="0">
                <a:latin typeface="+mn-ea"/>
              </a:rPr>
              <a:t>)</a:t>
            </a:r>
          </a:p>
          <a:p>
            <a:pPr>
              <a:lnSpc>
                <a:spcPct val="50000"/>
              </a:lnSpc>
              <a:spcBef>
                <a:spcPts val="1800"/>
              </a:spcBef>
            </a:pPr>
            <a:r>
              <a:rPr kumimoji="1" lang="ja-JP" altLang="en-US" sz="4400" b="1" dirty="0" smtClean="0">
                <a:latin typeface="+mn-ea"/>
              </a:rPr>
              <a:t>～</a:t>
            </a:r>
            <a:endParaRPr kumimoji="1" lang="en-US" altLang="ja-JP" sz="4400" b="1" dirty="0" smtClean="0">
              <a:latin typeface="+mn-ea"/>
            </a:endParaRPr>
          </a:p>
          <a:p>
            <a:pPr>
              <a:lnSpc>
                <a:spcPct val="50000"/>
              </a:lnSpc>
              <a:spcBef>
                <a:spcPts val="1800"/>
              </a:spcBef>
            </a:pPr>
            <a:r>
              <a:rPr lang="ja-JP" altLang="en-US" sz="4400" b="1" dirty="0" smtClean="0">
                <a:latin typeface="+mn-ea"/>
              </a:rPr>
              <a:t>令和３</a:t>
            </a:r>
            <a:r>
              <a:rPr lang="en-US" altLang="ja-JP" sz="4400" b="1" dirty="0" smtClean="0">
                <a:latin typeface="+mn-ea"/>
              </a:rPr>
              <a:t>(2021</a:t>
            </a:r>
            <a:r>
              <a:rPr lang="en-US" altLang="ja-JP" sz="4400" b="1" dirty="0">
                <a:latin typeface="+mn-ea"/>
              </a:rPr>
              <a:t>)</a:t>
            </a:r>
            <a:r>
              <a:rPr lang="ja-JP" altLang="en-US" sz="4400" b="1" dirty="0" smtClean="0">
                <a:latin typeface="+mn-ea"/>
              </a:rPr>
              <a:t>年９月</a:t>
            </a:r>
            <a:r>
              <a:rPr lang="en-US" altLang="ja-JP" sz="4400" b="1" dirty="0" smtClean="0">
                <a:latin typeface="+mn-ea"/>
              </a:rPr>
              <a:t>30</a:t>
            </a:r>
            <a:r>
              <a:rPr lang="ja-JP" altLang="en-US" sz="4400" b="1" dirty="0" smtClean="0">
                <a:latin typeface="+mn-ea"/>
              </a:rPr>
              <a:t>日</a:t>
            </a:r>
            <a:r>
              <a:rPr lang="en-US" altLang="ja-JP" sz="4400" b="1" dirty="0" smtClean="0">
                <a:latin typeface="+mn-ea"/>
              </a:rPr>
              <a:t>(</a:t>
            </a:r>
            <a:r>
              <a:rPr lang="ja-JP" altLang="en-US" sz="4400" b="1" dirty="0" smtClean="0">
                <a:latin typeface="+mn-ea"/>
              </a:rPr>
              <a:t>木</a:t>
            </a:r>
            <a:r>
              <a:rPr lang="en-US" altLang="ja-JP" sz="4400" b="1" dirty="0" smtClean="0">
                <a:latin typeface="+mn-ea"/>
              </a:rPr>
              <a:t>)</a:t>
            </a:r>
            <a:endParaRPr kumimoji="1" lang="ja-JP" altLang="en-US" sz="4400" b="1" dirty="0">
              <a:latin typeface="+mn-ea"/>
            </a:endParaRPr>
          </a:p>
        </p:txBody>
      </p:sp>
      <p:sp>
        <p:nvSpPr>
          <p:cNvPr id="4"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1</a:t>
            </a:fld>
            <a:endParaRPr kumimoji="1" lang="ja-JP" altLang="en-US" sz="1800" dirty="0">
              <a:solidFill>
                <a:schemeClr val="tx1"/>
              </a:solidFill>
            </a:endParaRPr>
          </a:p>
        </p:txBody>
      </p:sp>
      <p:sp>
        <p:nvSpPr>
          <p:cNvPr id="5" name="角丸四角形 4"/>
          <p:cNvSpPr/>
          <p:nvPr/>
        </p:nvSpPr>
        <p:spPr>
          <a:xfrm>
            <a:off x="8459276" y="703494"/>
            <a:ext cx="3272148" cy="48906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72000" tIns="36000" rIns="72000" bIns="36000" numCol="1" spcCol="0" rtlCol="0" fromWordArt="0" anchor="ctr" anchorCtr="0" forceAA="0" compatLnSpc="1">
            <a:prstTxWarp prst="textNoShape">
              <a:avLst/>
            </a:prstTxWarp>
            <a:spAutoFit/>
          </a:bodyPr>
          <a:lstStyle/>
          <a:p>
            <a:pPr algn="ctr">
              <a:spcAft>
                <a:spcPts val="0"/>
              </a:spcAft>
            </a:pPr>
            <a:r>
              <a:rPr lang="ja-JP" sz="2400" b="1" kern="100" dirty="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ja-JP" sz="2400" b="1" kern="100" dirty="0" smtClean="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３年</a:t>
            </a:r>
            <a:r>
              <a:rPr lang="ja-JP" altLang="en-US" sz="2400" b="1" kern="100" dirty="0" smtClean="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９</a:t>
            </a:r>
            <a:r>
              <a:rPr lang="ja-JP" sz="2400" b="1" kern="100" dirty="0" smtClean="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2400" b="1" kern="100" dirty="0" smtClean="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22</a:t>
            </a:r>
            <a:r>
              <a:rPr lang="ja-JP" sz="2400" b="1" kern="100" dirty="0" smtClean="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日</a:t>
            </a:r>
            <a:r>
              <a:rPr lang="ja-JP" sz="2400" b="1" kern="100" dirty="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改訂</a:t>
            </a:r>
          </a:p>
        </p:txBody>
      </p:sp>
      <p:sp>
        <p:nvSpPr>
          <p:cNvPr id="6" name="テキスト ボックス 1"/>
          <p:cNvSpPr txBox="1"/>
          <p:nvPr/>
        </p:nvSpPr>
        <p:spPr>
          <a:xfrm>
            <a:off x="10327382" y="223201"/>
            <a:ext cx="1404042" cy="36792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spcAft>
                <a:spcPts val="0"/>
              </a:spcAft>
            </a:pPr>
            <a:r>
              <a:rPr lang="ja-JP" kern="100" dirty="0" smtClean="0">
                <a:effectLst/>
                <a:latin typeface="Century" panose="02040604050505020304" pitchFamily="18" charset="0"/>
                <a:ea typeface="ＭＳ 明朝" panose="02020609040205080304" pitchFamily="17" charset="-128"/>
                <a:cs typeface="Times New Roman" panose="02020603050405020304" pitchFamily="18" charset="0"/>
              </a:rPr>
              <a:t>資料</a:t>
            </a:r>
            <a:r>
              <a:rPr lang="ja-JP" altLang="en-US" kern="100" dirty="0">
                <a:latin typeface="Century" panose="02040604050505020304" pitchFamily="18" charset="0"/>
                <a:ea typeface="ＭＳ 明朝" panose="02020609040205080304" pitchFamily="17" charset="-128"/>
                <a:cs typeface="Times New Roman" panose="02020603050405020304" pitchFamily="18" charset="0"/>
              </a:rPr>
              <a:t>３</a:t>
            </a:r>
            <a:endParaRPr lang="en-US" altLang="ja-JP"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622656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4445" y="20602"/>
            <a:ext cx="11867675" cy="4547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香川県営業時間短縮協力金</a:t>
            </a:r>
            <a:r>
              <a:rPr lang="ja-JP" altLang="en-US" sz="2400" b="1" spc="-100" dirty="0" smtClean="0">
                <a:solidFill>
                  <a:srgbClr val="FFFF00"/>
                </a:solidFill>
              </a:rPr>
              <a:t>（第８次・協力金内容変更）</a:t>
            </a:r>
            <a:r>
              <a:rPr lang="ja-JP" altLang="en-US" sz="1600" b="1" dirty="0" smtClean="0"/>
              <a:t>～</a:t>
            </a:r>
            <a:r>
              <a:rPr lang="ja-JP" altLang="en-US" sz="1600" b="1" dirty="0"/>
              <a:t>まん延防止等重点措置を実施すべき</a:t>
            </a:r>
            <a:r>
              <a:rPr lang="ja-JP" altLang="en-US" sz="1600" b="1" dirty="0" smtClean="0"/>
              <a:t>区域～</a:t>
            </a:r>
            <a:endParaRPr kumimoji="1" lang="en-US" altLang="ja-JP" sz="1600" b="1" spc="-100" dirty="0" smtClean="0"/>
          </a:p>
        </p:txBody>
      </p:sp>
      <p:sp>
        <p:nvSpPr>
          <p:cNvPr id="11" name="角丸四角形 10"/>
          <p:cNvSpPr/>
          <p:nvPr/>
        </p:nvSpPr>
        <p:spPr>
          <a:xfrm>
            <a:off x="58992" y="496069"/>
            <a:ext cx="12088260" cy="682573"/>
          </a:xfrm>
          <a:prstGeom prst="roundRect">
            <a:avLst>
              <a:gd name="adj" fmla="val 129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lnSpc>
                <a:spcPts val="1500"/>
              </a:lnSpc>
            </a:pPr>
            <a:r>
              <a:rPr lang="en-US" altLang="ja-JP" sz="1400" dirty="0" smtClean="0"/>
              <a:t>※</a:t>
            </a:r>
            <a:r>
              <a:rPr lang="ja-JP" altLang="en-US" sz="1400" dirty="0" smtClean="0"/>
              <a:t>“一日”でも、営業</a:t>
            </a:r>
            <a:r>
              <a:rPr lang="ja-JP" altLang="en-US" sz="1400" dirty="0"/>
              <a:t>時間短縮等にご協力いただけない日があれば</a:t>
            </a:r>
            <a:r>
              <a:rPr lang="ja-JP" altLang="en-US" sz="1400" dirty="0" smtClean="0"/>
              <a:t>、協力</a:t>
            </a:r>
            <a:r>
              <a:rPr lang="ja-JP" altLang="en-US" sz="1400" dirty="0"/>
              <a:t>金</a:t>
            </a:r>
            <a:r>
              <a:rPr lang="ja-JP" altLang="en-US" sz="1400" dirty="0" smtClean="0"/>
              <a:t>の支払い要件</a:t>
            </a:r>
            <a:r>
              <a:rPr lang="ja-JP" altLang="en-US" sz="1400" dirty="0"/>
              <a:t>を</a:t>
            </a:r>
            <a:r>
              <a:rPr lang="ja-JP" altLang="en-US" sz="1400" dirty="0" smtClean="0"/>
              <a:t>満たしませんので、ご注意ください。</a:t>
            </a:r>
            <a:endParaRPr lang="en-US" altLang="ja-JP" sz="1400" spc="50" dirty="0" smtClean="0"/>
          </a:p>
          <a:p>
            <a:pPr marL="182563" indent="-182563">
              <a:lnSpc>
                <a:spcPts val="1500"/>
              </a:lnSpc>
              <a:spcBef>
                <a:spcPts val="300"/>
              </a:spcBef>
            </a:pPr>
            <a:r>
              <a:rPr lang="en-US" altLang="ja-JP" sz="1400" dirty="0" smtClean="0"/>
              <a:t>※</a:t>
            </a:r>
            <a:r>
              <a:rPr lang="ja-JP" altLang="en-US" sz="1400" dirty="0" smtClean="0">
                <a:solidFill>
                  <a:schemeClr val="accent4">
                    <a:lumMod val="60000"/>
                    <a:lumOff val="40000"/>
                  </a:schemeClr>
                </a:solidFill>
              </a:rPr>
              <a:t>第８次要請</a:t>
            </a:r>
            <a:r>
              <a:rPr lang="ja-JP" altLang="en-US" sz="1400" dirty="0" smtClean="0"/>
              <a:t>について、深夜営業をされている店舗について、９月</a:t>
            </a:r>
            <a:r>
              <a:rPr lang="en-US" altLang="ja-JP" sz="1400" dirty="0" smtClean="0"/>
              <a:t>13</a:t>
            </a:r>
            <a:r>
              <a:rPr lang="ja-JP" altLang="en-US" sz="1400" dirty="0" smtClean="0"/>
              <a:t>日（月）午前０時から午前５時までの間に営業した場合は、協力金の支払い要件を満たしません。</a:t>
            </a:r>
            <a:endParaRPr lang="en-US" altLang="ja-JP" sz="1400" dirty="0" smtClean="0"/>
          </a:p>
        </p:txBody>
      </p:sp>
      <p:sp>
        <p:nvSpPr>
          <p:cNvPr id="17" name="角丸四角形 16"/>
          <p:cNvSpPr/>
          <p:nvPr/>
        </p:nvSpPr>
        <p:spPr>
          <a:xfrm>
            <a:off x="24116" y="6373100"/>
            <a:ext cx="12148220" cy="474271"/>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en-US" altLang="ja-JP" sz="1400" dirty="0" smtClean="0"/>
              <a:t>※</a:t>
            </a:r>
            <a:r>
              <a:rPr lang="ja-JP" altLang="en-US" sz="1400" dirty="0" smtClean="0"/>
              <a:t>本申請の申請受付要項は、</a:t>
            </a:r>
            <a:r>
              <a:rPr lang="en-US" altLang="ja-JP" sz="1400" dirty="0" smtClean="0"/>
              <a:t>10</a:t>
            </a:r>
            <a:r>
              <a:rPr lang="ja-JP" altLang="en-US" sz="1400" dirty="0" smtClean="0"/>
              <a:t>月中旬に公表します。</a:t>
            </a:r>
            <a:endParaRPr lang="en-US" altLang="ja-JP" sz="1400" dirty="0" smtClean="0"/>
          </a:p>
          <a:p>
            <a:pPr marL="182563" indent="-182563">
              <a:lnSpc>
                <a:spcPts val="1600"/>
              </a:lnSpc>
              <a:spcBef>
                <a:spcPts val="300"/>
              </a:spcBef>
            </a:pPr>
            <a:r>
              <a:rPr lang="en-US" altLang="ja-JP" sz="1400" dirty="0" smtClean="0"/>
              <a:t>※</a:t>
            </a:r>
            <a:r>
              <a:rPr lang="ja-JP" altLang="en-US" sz="1400" dirty="0" smtClean="0"/>
              <a:t>申請店舗の外観・内観の写真（営業している事実、店休日、時短営業・感染防止対策等の事実が確認できるもの）が必要となります。</a:t>
            </a:r>
            <a:endParaRPr lang="ja-JP" altLang="en-US" sz="1400" dirty="0"/>
          </a:p>
        </p:txBody>
      </p:sp>
      <p:graphicFrame>
        <p:nvGraphicFramePr>
          <p:cNvPr id="14" name="表 13"/>
          <p:cNvGraphicFramePr>
            <a:graphicFrameLocks noGrp="1"/>
          </p:cNvGraphicFramePr>
          <p:nvPr>
            <p:extLst/>
          </p:nvPr>
        </p:nvGraphicFramePr>
        <p:xfrm>
          <a:off x="46260" y="1230932"/>
          <a:ext cx="12102060" cy="5096101"/>
        </p:xfrm>
        <a:graphic>
          <a:graphicData uri="http://schemas.openxmlformats.org/drawingml/2006/table">
            <a:tbl>
              <a:tblPr firstRow="1" bandRow="1">
                <a:tableStyleId>{5940675A-B579-460E-94D1-54222C63F5DA}</a:tableStyleId>
              </a:tblPr>
              <a:tblGrid>
                <a:gridCol w="800106">
                  <a:extLst>
                    <a:ext uri="{9D8B030D-6E8A-4147-A177-3AD203B41FA5}">
                      <a16:colId xmlns:a16="http://schemas.microsoft.com/office/drawing/2014/main" val="1509066736"/>
                    </a:ext>
                  </a:extLst>
                </a:gridCol>
                <a:gridCol w="4533700">
                  <a:extLst>
                    <a:ext uri="{9D8B030D-6E8A-4147-A177-3AD203B41FA5}">
                      <a16:colId xmlns:a16="http://schemas.microsoft.com/office/drawing/2014/main" val="791632080"/>
                    </a:ext>
                  </a:extLst>
                </a:gridCol>
                <a:gridCol w="3384127">
                  <a:extLst>
                    <a:ext uri="{9D8B030D-6E8A-4147-A177-3AD203B41FA5}">
                      <a16:colId xmlns:a16="http://schemas.microsoft.com/office/drawing/2014/main" val="4179595709"/>
                    </a:ext>
                  </a:extLst>
                </a:gridCol>
                <a:gridCol w="3384127">
                  <a:extLst>
                    <a:ext uri="{9D8B030D-6E8A-4147-A177-3AD203B41FA5}">
                      <a16:colId xmlns:a16="http://schemas.microsoft.com/office/drawing/2014/main" val="2570520994"/>
                    </a:ext>
                  </a:extLst>
                </a:gridCol>
              </a:tblGrid>
              <a:tr h="507286">
                <a:tc>
                  <a:txBody>
                    <a:bodyPr/>
                    <a:lstStyle/>
                    <a:p>
                      <a:pPr algn="ctr">
                        <a:lnSpc>
                          <a:spcPts val="1600"/>
                        </a:lnSpc>
                      </a:pPr>
                      <a:r>
                        <a:rPr kumimoji="1" lang="ja-JP" altLang="en-US" sz="1400" dirty="0" smtClean="0">
                          <a:solidFill>
                            <a:schemeClr val="tx1"/>
                          </a:solidFill>
                          <a:latin typeface="MS UI Gothic" panose="020B0600070205080204" pitchFamily="50" charset="-128"/>
                          <a:ea typeface="MS UI Gothic" panose="020B0600070205080204" pitchFamily="50" charset="-128"/>
                        </a:rPr>
                        <a:t>対象</a:t>
                      </a:r>
                      <a:endParaRPr kumimoji="1" lang="en-US" altLang="ja-JP" sz="1400" dirty="0" smtClean="0">
                        <a:solidFill>
                          <a:schemeClr val="tx1"/>
                        </a:solidFill>
                        <a:latin typeface="MS UI Gothic" panose="020B0600070205080204" pitchFamily="50" charset="-128"/>
                        <a:ea typeface="MS UI Gothic" panose="020B0600070205080204" pitchFamily="50" charset="-128"/>
                      </a:endParaRPr>
                    </a:p>
                    <a:p>
                      <a:pPr algn="ctr">
                        <a:lnSpc>
                          <a:spcPts val="1600"/>
                        </a:lnSpc>
                      </a:pPr>
                      <a:r>
                        <a:rPr kumimoji="1" lang="ja-JP" altLang="en-US" sz="1400" dirty="0" smtClean="0">
                          <a:solidFill>
                            <a:schemeClr val="tx1"/>
                          </a:solidFill>
                          <a:latin typeface="MS UI Gothic" panose="020B0600070205080204" pitchFamily="50" charset="-128"/>
                          <a:ea typeface="MS UI Gothic" panose="020B0600070205080204" pitchFamily="50" charset="-128"/>
                        </a:rPr>
                        <a:t>区域</a:t>
                      </a:r>
                      <a:endParaRPr kumimoji="1" lang="ja-JP" altLang="en-US" sz="1400" dirty="0">
                        <a:solidFill>
                          <a:schemeClr val="tx1"/>
                        </a:solidFill>
                        <a:latin typeface="MS UI Gothic" panose="020B0600070205080204" pitchFamily="50" charset="-128"/>
                        <a:ea typeface="MS UI Gothic" panose="020B0600070205080204" pitchFamily="50" charset="-128"/>
                      </a:endParaRPr>
                    </a:p>
                  </a:txBody>
                  <a:tcPr anchor="ctr">
                    <a:lnR w="381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lnSpc>
                          <a:spcPct val="100000"/>
                        </a:lnSpc>
                      </a:pPr>
                      <a:r>
                        <a:rPr kumimoji="1" lang="ja-JP" altLang="en-US" sz="1800" b="1" dirty="0" smtClean="0">
                          <a:solidFill>
                            <a:srgbClr val="C00000"/>
                          </a:solidFill>
                          <a:latin typeface="+mn-ea"/>
                          <a:ea typeface="+mn-ea"/>
                        </a:rPr>
                        <a:t>高松市内　</a:t>
                      </a:r>
                      <a:r>
                        <a:rPr kumimoji="1" lang="en-US" altLang="ja-JP" sz="1800" b="1" dirty="0" smtClean="0">
                          <a:solidFill>
                            <a:srgbClr val="C00000"/>
                          </a:solidFill>
                          <a:latin typeface="+mn-ea"/>
                          <a:ea typeface="+mn-ea"/>
                        </a:rPr>
                        <a:t>【</a:t>
                      </a:r>
                      <a:r>
                        <a:rPr kumimoji="1" lang="ja-JP" altLang="en-US" sz="1800" b="1" dirty="0" smtClean="0">
                          <a:solidFill>
                            <a:srgbClr val="C00000"/>
                          </a:solidFill>
                          <a:latin typeface="+mn-ea"/>
                          <a:ea typeface="+mn-ea"/>
                        </a:rPr>
                        <a:t>知事が定める区域</a:t>
                      </a:r>
                      <a:r>
                        <a:rPr kumimoji="1" lang="en-US" altLang="ja-JP" sz="1800" b="1" dirty="0" smtClean="0">
                          <a:solidFill>
                            <a:srgbClr val="C00000"/>
                          </a:solidFill>
                          <a:latin typeface="+mn-ea"/>
                          <a:ea typeface="+mn-ea"/>
                        </a:rPr>
                        <a:t>】</a:t>
                      </a:r>
                      <a:endParaRPr kumimoji="1" lang="ja-JP" altLang="en-US" sz="1800" b="1" dirty="0">
                        <a:solidFill>
                          <a:srgbClr val="C00000"/>
                        </a:solidFill>
                        <a:latin typeface="+mn-ea"/>
                        <a:ea typeface="+mn-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20000"/>
                        <a:lumOff val="8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rgbClr val="C00000"/>
                          </a:solidFill>
                          <a:latin typeface="+mn-ea"/>
                          <a:ea typeface="+mn-ea"/>
                        </a:rPr>
                        <a:t>高松市以外の市町</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4">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360218913"/>
                  </a:ext>
                </a:extLst>
              </a:tr>
              <a:tr h="188342">
                <a:tc>
                  <a:txBody>
                    <a:bodyPr/>
                    <a:lstStyle/>
                    <a:p>
                      <a:pPr algn="ctr">
                        <a:lnSpc>
                          <a:spcPts val="1600"/>
                        </a:lnSpc>
                      </a:pPr>
                      <a:r>
                        <a:rPr kumimoji="1" lang="ja-JP" altLang="en-US" sz="1400" spc="-190" baseline="0" dirty="0" smtClean="0">
                          <a:solidFill>
                            <a:schemeClr val="tx1"/>
                          </a:solidFill>
                          <a:latin typeface="MS UI Gothic" panose="020B0600070205080204" pitchFamily="50" charset="-128"/>
                          <a:ea typeface="MS UI Gothic" panose="020B0600070205080204" pitchFamily="50" charset="-128"/>
                        </a:rPr>
                        <a:t>実施期間</a:t>
                      </a:r>
                      <a:endParaRPr kumimoji="1" lang="en-US" altLang="ja-JP" sz="1400" spc="-190" baseline="0" dirty="0" smtClean="0">
                        <a:solidFill>
                          <a:schemeClr val="tx1"/>
                        </a:solidFill>
                        <a:latin typeface="MS UI Gothic" panose="020B0600070205080204" pitchFamily="50" charset="-128"/>
                        <a:ea typeface="MS UI Gothic" panose="020B0600070205080204" pitchFamily="50" charset="-128"/>
                      </a:endParaRPr>
                    </a:p>
                  </a:txBody>
                  <a:tcPr anchor="ctr">
                    <a:lnR w="381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179388" indent="-179388" algn="ctr">
                        <a:lnSpc>
                          <a:spcPct val="100000"/>
                        </a:lnSpc>
                        <a:spcBef>
                          <a:spcPts val="20"/>
                        </a:spcBef>
                      </a:pPr>
                      <a:r>
                        <a:rPr kumimoji="1" lang="ja-JP" altLang="en-US" sz="1800" dirty="0" smtClean="0">
                          <a:solidFill>
                            <a:srgbClr val="0070C0"/>
                          </a:solidFill>
                          <a:latin typeface="+mn-ea"/>
                          <a:ea typeface="+mn-ea"/>
                        </a:rPr>
                        <a:t>９月</a:t>
                      </a:r>
                      <a:r>
                        <a:rPr kumimoji="1" lang="en-US" altLang="ja-JP" sz="1800" dirty="0" smtClean="0">
                          <a:solidFill>
                            <a:srgbClr val="0070C0"/>
                          </a:solidFill>
                          <a:latin typeface="+mn-ea"/>
                          <a:ea typeface="+mn-ea"/>
                        </a:rPr>
                        <a:t>30</a:t>
                      </a:r>
                      <a:r>
                        <a:rPr kumimoji="1" lang="ja-JP" altLang="en-US" sz="1800" dirty="0" smtClean="0">
                          <a:solidFill>
                            <a:srgbClr val="0070C0"/>
                          </a:solidFill>
                          <a:latin typeface="+mn-ea"/>
                          <a:ea typeface="+mn-ea"/>
                        </a:rPr>
                        <a:t>日（木）まで</a:t>
                      </a:r>
                      <a:endParaRPr kumimoji="1" lang="en-US" altLang="ja-JP" sz="1800" dirty="0" smtClean="0">
                        <a:solidFill>
                          <a:srgbClr val="0070C0"/>
                        </a:solidFill>
                        <a:latin typeface="+mn-ea"/>
                        <a:ea typeface="+mn-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179388" indent="-179388" algn="ctr">
                        <a:lnSpc>
                          <a:spcPct val="100000"/>
                        </a:lnSpc>
                        <a:spcBef>
                          <a:spcPts val="20"/>
                        </a:spcBef>
                      </a:pPr>
                      <a:r>
                        <a:rPr kumimoji="1" lang="ja-JP" altLang="en-US" sz="1800" dirty="0" smtClean="0">
                          <a:solidFill>
                            <a:srgbClr val="0070C0"/>
                          </a:solidFill>
                          <a:latin typeface="+mn-ea"/>
                          <a:ea typeface="+mn-ea"/>
                        </a:rPr>
                        <a:t>９月</a:t>
                      </a:r>
                      <a:r>
                        <a:rPr kumimoji="1" lang="en-US" altLang="ja-JP" sz="1800" dirty="0" smtClean="0">
                          <a:solidFill>
                            <a:srgbClr val="0070C0"/>
                          </a:solidFill>
                          <a:latin typeface="+mn-ea"/>
                          <a:ea typeface="+mn-ea"/>
                        </a:rPr>
                        <a:t>24</a:t>
                      </a:r>
                      <a:r>
                        <a:rPr kumimoji="1" lang="ja-JP" altLang="en-US" sz="1800" dirty="0" smtClean="0">
                          <a:solidFill>
                            <a:srgbClr val="0070C0"/>
                          </a:solidFill>
                          <a:latin typeface="+mn-ea"/>
                          <a:ea typeface="+mn-ea"/>
                        </a:rPr>
                        <a:t>日（金）まで</a:t>
                      </a:r>
                      <a:endParaRPr kumimoji="1" lang="en-US" altLang="ja-JP" sz="1800" dirty="0" smtClean="0">
                        <a:solidFill>
                          <a:srgbClr val="0070C0"/>
                        </a:solidFill>
                        <a:latin typeface="+mn-ea"/>
                        <a:ea typeface="+mn-ea"/>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20000"/>
                        <a:lumOff val="80000"/>
                      </a:schemeClr>
                    </a:solidFill>
                  </a:tcPr>
                </a:tc>
                <a:tc>
                  <a:txBody>
                    <a:bodyPr/>
                    <a:lstStyle/>
                    <a:p>
                      <a:pPr marL="179388" indent="-179388" algn="ctr">
                        <a:lnSpc>
                          <a:spcPct val="100000"/>
                        </a:lnSpc>
                        <a:spcBef>
                          <a:spcPts val="20"/>
                        </a:spcBef>
                      </a:pPr>
                      <a:r>
                        <a:rPr kumimoji="1" lang="ja-JP" altLang="en-US" sz="1800" b="1" dirty="0" smtClean="0">
                          <a:solidFill>
                            <a:srgbClr val="C00000"/>
                          </a:solidFill>
                          <a:latin typeface="+mn-ea"/>
                          <a:ea typeface="+mn-ea"/>
                        </a:rPr>
                        <a:t>９月</a:t>
                      </a:r>
                      <a:r>
                        <a:rPr kumimoji="1" lang="en-US" altLang="ja-JP" sz="1800" b="1" dirty="0" smtClean="0">
                          <a:solidFill>
                            <a:srgbClr val="C00000"/>
                          </a:solidFill>
                          <a:latin typeface="+mn-ea"/>
                          <a:ea typeface="+mn-ea"/>
                        </a:rPr>
                        <a:t>25</a:t>
                      </a:r>
                      <a:r>
                        <a:rPr kumimoji="1" lang="ja-JP" altLang="en-US" sz="1800" b="1" dirty="0" smtClean="0">
                          <a:solidFill>
                            <a:srgbClr val="C00000"/>
                          </a:solidFill>
                          <a:latin typeface="+mn-ea"/>
                          <a:ea typeface="+mn-ea"/>
                        </a:rPr>
                        <a:t>日（土）以降</a:t>
                      </a:r>
                      <a:endParaRPr kumimoji="1" lang="en-US" altLang="ja-JP" sz="1800" b="1" dirty="0" smtClean="0">
                        <a:solidFill>
                          <a:srgbClr val="C00000"/>
                        </a:solidFill>
                        <a:latin typeface="+mn-ea"/>
                        <a:ea typeface="+mn-ea"/>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5">
                        <a:lumMod val="20000"/>
                        <a:lumOff val="80000"/>
                      </a:schemeClr>
                    </a:solidFill>
                  </a:tcPr>
                </a:tc>
                <a:extLst>
                  <a:ext uri="{0D108BD9-81ED-4DB2-BD59-A6C34878D82A}">
                    <a16:rowId xmlns:a16="http://schemas.microsoft.com/office/drawing/2014/main" val="1750884001"/>
                  </a:ext>
                </a:extLst>
              </a:tr>
              <a:tr h="720941">
                <a:tc rowSpan="7">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dirty="0" smtClean="0">
                        <a:solidFill>
                          <a:schemeClr val="tx1"/>
                        </a:solidFill>
                        <a:latin typeface="MS UI Gothic" panose="020B0600070205080204" pitchFamily="50" charset="-128"/>
                        <a:ea typeface="MS UI Gothic" panose="020B0600070205080204" pitchFamily="50" charset="-128"/>
                      </a:endParaRPr>
                    </a:p>
                    <a:p>
                      <a:pPr algn="ctr">
                        <a:lnSpc>
                          <a:spcPts val="1600"/>
                        </a:lnSpc>
                      </a:pPr>
                      <a:r>
                        <a:rPr kumimoji="1" lang="ja-JP" altLang="en-US" sz="1400" dirty="0" smtClean="0">
                          <a:solidFill>
                            <a:schemeClr val="tx1"/>
                          </a:solidFill>
                          <a:latin typeface="MS UI Gothic" panose="020B0600070205080204" pitchFamily="50" charset="-128"/>
                          <a:ea typeface="MS UI Gothic" panose="020B0600070205080204" pitchFamily="50" charset="-128"/>
                        </a:rPr>
                        <a:t>協力金の</a:t>
                      </a:r>
                      <a:endParaRPr kumimoji="1" lang="en-US" altLang="ja-JP" sz="1400" dirty="0" smtClean="0">
                        <a:solidFill>
                          <a:schemeClr val="tx1"/>
                        </a:solidFill>
                        <a:latin typeface="MS UI Gothic" panose="020B0600070205080204" pitchFamily="50" charset="-128"/>
                        <a:ea typeface="MS UI Gothic" panose="020B0600070205080204" pitchFamily="50" charset="-128"/>
                      </a:endParaRPr>
                    </a:p>
                    <a:p>
                      <a:pPr algn="ctr">
                        <a:lnSpc>
                          <a:spcPts val="1600"/>
                        </a:lnSpc>
                      </a:pPr>
                      <a:r>
                        <a:rPr kumimoji="1" lang="ja-JP" altLang="en-US" sz="1400" dirty="0" smtClean="0">
                          <a:solidFill>
                            <a:schemeClr val="tx1"/>
                          </a:solidFill>
                          <a:latin typeface="MS UI Gothic" panose="020B0600070205080204" pitchFamily="50" charset="-128"/>
                          <a:ea typeface="MS UI Gothic" panose="020B0600070205080204" pitchFamily="50" charset="-128"/>
                        </a:rPr>
                        <a:t>内容</a:t>
                      </a:r>
                      <a:endParaRPr kumimoji="1" lang="en-US" altLang="ja-JP" sz="1400" dirty="0" smtClean="0">
                        <a:solidFill>
                          <a:schemeClr val="tx1"/>
                        </a:solidFill>
                        <a:latin typeface="MS UI Gothic" panose="020B0600070205080204" pitchFamily="50" charset="-128"/>
                        <a:ea typeface="MS UI Gothic" panose="020B0600070205080204" pitchFamily="50" charset="-128"/>
                      </a:endParaRPr>
                    </a:p>
                  </a:txBody>
                  <a:tcPr anchor="ctr">
                    <a:lnR w="381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180975" indent="-180975" algn="l">
                        <a:lnSpc>
                          <a:spcPts val="1600"/>
                        </a:lnSpc>
                      </a:pPr>
                      <a:r>
                        <a:rPr kumimoji="1" lang="en-US" altLang="ja-JP" sz="1600" spc="-100" dirty="0" smtClean="0">
                          <a:solidFill>
                            <a:schemeClr val="tx1"/>
                          </a:solidFill>
                          <a:latin typeface="+mn-ea"/>
                          <a:ea typeface="+mn-ea"/>
                        </a:rPr>
                        <a:t>※</a:t>
                      </a:r>
                      <a:r>
                        <a:rPr kumimoji="1" lang="ja-JP" altLang="en-US" sz="1600" spc="-100" dirty="0" smtClean="0">
                          <a:solidFill>
                            <a:schemeClr val="tx1"/>
                          </a:solidFill>
                          <a:latin typeface="+mn-ea"/>
                          <a:ea typeface="+mn-ea"/>
                        </a:rPr>
                        <a:t>通常の営業時間が午前５時から</a:t>
                      </a:r>
                      <a:r>
                        <a:rPr kumimoji="1" lang="ja-JP" altLang="en-US" sz="1600" spc="-100" dirty="0" smtClean="0">
                          <a:solidFill>
                            <a:srgbClr val="0070C0"/>
                          </a:solidFill>
                          <a:latin typeface="+mn-ea"/>
                          <a:ea typeface="+mn-ea"/>
                        </a:rPr>
                        <a:t>午後８時まで</a:t>
                      </a:r>
                      <a:r>
                        <a:rPr kumimoji="1" lang="ja-JP" altLang="en-US" sz="1600" spc="-100" dirty="0" smtClean="0">
                          <a:solidFill>
                            <a:schemeClr val="tx1"/>
                          </a:solidFill>
                          <a:latin typeface="+mn-ea"/>
                          <a:ea typeface="+mn-ea"/>
                        </a:rPr>
                        <a:t>の時間帯内の場合は、対象となりません。</a:t>
                      </a:r>
                      <a:endParaRPr kumimoji="1" lang="ja-JP" altLang="en-US" sz="1600" b="0" dirty="0" smtClean="0">
                        <a:solidFill>
                          <a:schemeClr val="tx1"/>
                        </a:solidFill>
                        <a:latin typeface="+mn-ea"/>
                        <a:ea typeface="+mn-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en-US" altLang="ja-JP" sz="1600" spc="-100" dirty="0" smtClean="0">
                          <a:solidFill>
                            <a:schemeClr val="tx1"/>
                          </a:solidFill>
                          <a:latin typeface="+mn-ea"/>
                          <a:ea typeface="+mn-ea"/>
                        </a:rPr>
                        <a:t>※</a:t>
                      </a:r>
                      <a:r>
                        <a:rPr kumimoji="1" lang="ja-JP" altLang="en-US" sz="1600" spc="-10" baseline="0" dirty="0" smtClean="0">
                          <a:solidFill>
                            <a:schemeClr val="tx1"/>
                          </a:solidFill>
                          <a:latin typeface="+mn-ea"/>
                          <a:ea typeface="+mn-ea"/>
                        </a:rPr>
                        <a:t>通常の営業時間が午前５時から</a:t>
                      </a:r>
                      <a:r>
                        <a:rPr kumimoji="1" lang="ja-JP" altLang="en-US" sz="1600" b="1" spc="-10" baseline="0" dirty="0" smtClean="0">
                          <a:solidFill>
                            <a:srgbClr val="0070C0"/>
                          </a:solidFill>
                          <a:latin typeface="+mn-ea"/>
                          <a:ea typeface="+mn-ea"/>
                        </a:rPr>
                        <a:t>午後８時まで</a:t>
                      </a:r>
                      <a:r>
                        <a:rPr kumimoji="1" lang="ja-JP" altLang="en-US" sz="1600" spc="-50" baseline="0" dirty="0" smtClean="0">
                          <a:solidFill>
                            <a:schemeClr val="tx1"/>
                          </a:solidFill>
                          <a:latin typeface="+mn-ea"/>
                          <a:ea typeface="+mn-ea"/>
                        </a:rPr>
                        <a:t>の時間帯内の場合は、</a:t>
                      </a:r>
                      <a:r>
                        <a:rPr kumimoji="1" lang="ja-JP" altLang="en-US" sz="1600" spc="-10" baseline="0" dirty="0" smtClean="0">
                          <a:solidFill>
                            <a:schemeClr val="tx1"/>
                          </a:solidFill>
                          <a:latin typeface="+mn-ea"/>
                          <a:ea typeface="+mn-ea"/>
                        </a:rPr>
                        <a:t>対象となりません。</a:t>
                      </a:r>
                      <a:endParaRPr kumimoji="1" lang="ja-JP" altLang="en-US" sz="1600" b="0" spc="-10" baseline="0" dirty="0" smtClean="0">
                        <a:solidFill>
                          <a:schemeClr val="tx1"/>
                        </a:solidFill>
                        <a:latin typeface="+mn-ea"/>
                        <a:ea typeface="+mn-ea"/>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20000"/>
                        <a:lumOff val="80000"/>
                      </a:schemeClr>
                    </a:solidFill>
                  </a:tcPr>
                </a:tc>
                <a:tc>
                  <a:txBody>
                    <a:bodyPr/>
                    <a:lstStyle/>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en-US" altLang="ja-JP" sz="1600" spc="-10" baseline="0" dirty="0" smtClean="0">
                          <a:solidFill>
                            <a:schemeClr val="tx1"/>
                          </a:solidFill>
                          <a:latin typeface="+mn-ea"/>
                          <a:ea typeface="+mn-ea"/>
                        </a:rPr>
                        <a:t>※</a:t>
                      </a:r>
                      <a:r>
                        <a:rPr kumimoji="1" lang="ja-JP" altLang="en-US" sz="1600" spc="-10" baseline="0" dirty="0" smtClean="0">
                          <a:solidFill>
                            <a:schemeClr val="tx1"/>
                          </a:solidFill>
                          <a:latin typeface="+mn-ea"/>
                          <a:ea typeface="+mn-ea"/>
                        </a:rPr>
                        <a:t>通常の営業時間が午前５時から</a:t>
                      </a:r>
                      <a:r>
                        <a:rPr kumimoji="1" lang="ja-JP" altLang="en-US" sz="1600" b="1" spc="-10" baseline="0" dirty="0" smtClean="0">
                          <a:solidFill>
                            <a:srgbClr val="C00000"/>
                          </a:solidFill>
                          <a:latin typeface="+mn-ea"/>
                          <a:ea typeface="+mn-ea"/>
                        </a:rPr>
                        <a:t>午後９時まで</a:t>
                      </a:r>
                      <a:r>
                        <a:rPr kumimoji="1" lang="ja-JP" altLang="en-US" sz="1600" spc="-50" baseline="0" dirty="0" smtClean="0">
                          <a:solidFill>
                            <a:schemeClr val="tx1"/>
                          </a:solidFill>
                          <a:latin typeface="+mn-ea"/>
                          <a:ea typeface="+mn-ea"/>
                        </a:rPr>
                        <a:t>の時間帯内の場合は、</a:t>
                      </a:r>
                      <a:r>
                        <a:rPr kumimoji="1" lang="ja-JP" altLang="en-US" sz="1600" spc="-10" baseline="0" dirty="0" smtClean="0">
                          <a:solidFill>
                            <a:schemeClr val="tx1"/>
                          </a:solidFill>
                          <a:latin typeface="+mn-ea"/>
                          <a:ea typeface="+mn-ea"/>
                        </a:rPr>
                        <a:t>対象となりません。</a:t>
                      </a:r>
                      <a:endParaRPr kumimoji="1" lang="ja-JP" altLang="en-US" sz="1600" b="0" spc="-10" baseline="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5">
                        <a:lumMod val="20000"/>
                        <a:lumOff val="80000"/>
                      </a:schemeClr>
                    </a:solidFill>
                  </a:tcPr>
                </a:tc>
                <a:extLst>
                  <a:ext uri="{0D108BD9-81ED-4DB2-BD59-A6C34878D82A}">
                    <a16:rowId xmlns:a16="http://schemas.microsoft.com/office/drawing/2014/main" val="3292138640"/>
                  </a:ext>
                </a:extLst>
              </a:tr>
              <a:tr h="301266">
                <a:tc v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400" dirty="0" smtClean="0">
                        <a:solidFill>
                          <a:schemeClr val="tx1"/>
                        </a:solidFill>
                        <a:latin typeface="MS UI Gothic" panose="020B0600070205080204" pitchFamily="50" charset="-128"/>
                        <a:ea typeface="MS UI Gothic" panose="020B0600070205080204" pitchFamily="50" charset="-128"/>
                      </a:endParaRPr>
                    </a:p>
                  </a:txBody>
                  <a:tcPr anchor="ctr">
                    <a:lnR w="12700" cap="flat" cmpd="sng" algn="ctr">
                      <a:solidFill>
                        <a:schemeClr val="tx1"/>
                      </a:solidFill>
                      <a:prstDash val="solid"/>
                      <a:round/>
                      <a:headEnd type="none" w="med" len="med"/>
                      <a:tailEnd type="none" w="med" len="med"/>
                    </a:lnR>
                    <a:solidFill>
                      <a:schemeClr val="accent2">
                        <a:lumMod val="20000"/>
                        <a:lumOff val="80000"/>
                      </a:schemeClr>
                    </a:solidFill>
                  </a:tcPr>
                </a:tc>
                <a:tc gridSpan="3">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spc="50" baseline="0" dirty="0" smtClean="0">
                          <a:solidFill>
                            <a:schemeClr val="tx1"/>
                          </a:solidFill>
                          <a:latin typeface="+mn-lt"/>
                          <a:ea typeface="MS UI Gothic" panose="020B0600070205080204" pitchFamily="50" charset="-128"/>
                        </a:rPr>
                        <a:t>＜中小企業＞　前年度又は前々年度の１日当たりの売上高に応じて</a:t>
                      </a:r>
                      <a:endParaRPr kumimoji="1" lang="en-US" altLang="ja-JP" sz="1600" b="1" spc="50" baseline="0" dirty="0" smtClean="0">
                        <a:solidFill>
                          <a:schemeClr val="tx1"/>
                        </a:solidFill>
                        <a:latin typeface="+mn-lt"/>
                        <a:ea typeface="MS UI Gothic" panose="020B060007020508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800" dirty="0" smtClean="0">
                        <a:solidFill>
                          <a:schemeClr val="tx1"/>
                        </a:solidFill>
                        <a:latin typeface="MS UI Gothic" panose="020B0600070205080204" pitchFamily="50" charset="-128"/>
                        <a:ea typeface="MS UI Gothic" panose="020B0600070205080204" pitchFamily="50" charset="-128"/>
                      </a:endParaRPr>
                    </a:p>
                  </a:txBody>
                  <a:tcPr anchor="ctr">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4093020635"/>
                  </a:ext>
                </a:extLst>
              </a:tr>
              <a:tr h="1186816">
                <a:tc vMerge="1">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ja-JP" altLang="en-US" sz="2000" dirty="0" smtClean="0">
                        <a:solidFill>
                          <a:schemeClr val="tx1"/>
                        </a:solidFill>
                        <a:latin typeface="MS UI Gothic" panose="020B0600070205080204" pitchFamily="50" charset="-128"/>
                        <a:ea typeface="MS UI Gothic" panose="020B0600070205080204" pitchFamily="50" charset="-128"/>
                      </a:endParaRPr>
                    </a:p>
                  </a:txBody>
                  <a:tcPr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rowSpan="2">
                  <a:txBody>
                    <a:bodyPr/>
                    <a:lstStyle/>
                    <a:p>
                      <a:pPr algn="l">
                        <a:lnSpc>
                          <a:spcPts val="1600"/>
                        </a:lnSpc>
                      </a:pPr>
                      <a:r>
                        <a:rPr kumimoji="1" lang="ja-JP" altLang="en-US" sz="1600" spc="-50" dirty="0" smtClean="0">
                          <a:solidFill>
                            <a:srgbClr val="0070C0"/>
                          </a:solidFill>
                          <a:latin typeface="+mn-lt"/>
                          <a:ea typeface="+mn-ea"/>
                        </a:rPr>
                        <a:t>３万円～</a:t>
                      </a:r>
                      <a:r>
                        <a:rPr kumimoji="1" lang="en-US" altLang="ja-JP" sz="1600" spc="-50" dirty="0" smtClean="0">
                          <a:solidFill>
                            <a:srgbClr val="0070C0"/>
                          </a:solidFill>
                          <a:latin typeface="+mn-lt"/>
                          <a:ea typeface="+mn-ea"/>
                        </a:rPr>
                        <a:t>10</a:t>
                      </a:r>
                      <a:r>
                        <a:rPr kumimoji="1" lang="ja-JP" altLang="en-US" sz="1600" spc="-50" dirty="0" smtClean="0">
                          <a:solidFill>
                            <a:srgbClr val="0070C0"/>
                          </a:solidFill>
                          <a:latin typeface="+mn-lt"/>
                          <a:ea typeface="+mn-ea"/>
                        </a:rPr>
                        <a:t>万円</a:t>
                      </a:r>
                      <a:endParaRPr kumimoji="1" lang="en-US" altLang="ja-JP" sz="1600" spc="-50" dirty="0" smtClean="0">
                        <a:solidFill>
                          <a:srgbClr val="0070C0"/>
                        </a:solidFill>
                        <a:latin typeface="+mn-lt"/>
                        <a:ea typeface="+mn-ea"/>
                      </a:endParaRPr>
                    </a:p>
                    <a:p>
                      <a:pPr algn="l">
                        <a:lnSpc>
                          <a:spcPts val="1600"/>
                        </a:lnSpc>
                        <a:spcBef>
                          <a:spcPts val="200"/>
                        </a:spcBef>
                      </a:pPr>
                      <a:r>
                        <a:rPr kumimoji="1" lang="ja-JP" altLang="en-US" sz="1600" spc="-50" baseline="0" dirty="0" smtClean="0">
                          <a:solidFill>
                            <a:schemeClr val="tx1"/>
                          </a:solidFill>
                          <a:latin typeface="+mn-lt"/>
                          <a:ea typeface="+mn-ea"/>
                        </a:rPr>
                        <a:t>　･１日当たりの売上高が７万５千円以下</a:t>
                      </a:r>
                      <a:endParaRPr kumimoji="1" lang="en-US" altLang="ja-JP" sz="1600" spc="-50" baseline="0" dirty="0" smtClean="0">
                        <a:solidFill>
                          <a:schemeClr val="tx1"/>
                        </a:solidFill>
                        <a:latin typeface="+mn-lt"/>
                        <a:ea typeface="+mn-ea"/>
                      </a:endParaRPr>
                    </a:p>
                    <a:p>
                      <a:pPr algn="l">
                        <a:lnSpc>
                          <a:spcPts val="1600"/>
                        </a:lnSpc>
                      </a:pPr>
                      <a:r>
                        <a:rPr kumimoji="1" lang="ja-JP" altLang="en-US" sz="1600" spc="-200" baseline="0" dirty="0" smtClean="0">
                          <a:solidFill>
                            <a:schemeClr val="tx1"/>
                          </a:solidFill>
                          <a:latin typeface="+mn-lt"/>
                          <a:ea typeface="+mn-ea"/>
                        </a:rPr>
                        <a:t>　　  → </a:t>
                      </a:r>
                      <a:r>
                        <a:rPr kumimoji="1" lang="ja-JP" altLang="en-US" sz="1600" spc="-50" baseline="0" dirty="0" smtClean="0">
                          <a:solidFill>
                            <a:schemeClr val="tx1"/>
                          </a:solidFill>
                          <a:latin typeface="+mn-lt"/>
                          <a:ea typeface="+mn-ea"/>
                        </a:rPr>
                        <a:t>一律</a:t>
                      </a:r>
                      <a:r>
                        <a:rPr kumimoji="1" lang="ja-JP" altLang="en-US" sz="1600" spc="-50" baseline="0" dirty="0" smtClean="0">
                          <a:solidFill>
                            <a:srgbClr val="0070C0"/>
                          </a:solidFill>
                          <a:latin typeface="+mn-lt"/>
                          <a:ea typeface="+mn-ea"/>
                        </a:rPr>
                        <a:t>３万円</a:t>
                      </a:r>
                      <a:r>
                        <a:rPr kumimoji="1" lang="ja-JP" altLang="en-US" sz="1600" spc="-50" baseline="0" dirty="0" smtClean="0">
                          <a:solidFill>
                            <a:schemeClr val="tx1"/>
                          </a:solidFill>
                          <a:latin typeface="+mn-lt"/>
                          <a:ea typeface="+mn-ea"/>
                        </a:rPr>
                        <a:t>／日を支払い</a:t>
                      </a:r>
                      <a:endParaRPr kumimoji="1" lang="en-US" altLang="ja-JP" sz="1600" spc="-50" baseline="0" dirty="0" smtClean="0">
                        <a:solidFill>
                          <a:schemeClr val="tx1"/>
                        </a:solidFill>
                        <a:latin typeface="+mn-lt"/>
                        <a:ea typeface="+mn-ea"/>
                      </a:endParaRPr>
                    </a:p>
                    <a:p>
                      <a:pPr algn="l">
                        <a:lnSpc>
                          <a:spcPts val="1600"/>
                        </a:lnSpc>
                        <a:spcBef>
                          <a:spcPts val="200"/>
                        </a:spcBef>
                      </a:pPr>
                      <a:r>
                        <a:rPr kumimoji="1" lang="ja-JP" altLang="en-US" sz="1600" spc="-200" baseline="0" dirty="0" smtClean="0">
                          <a:solidFill>
                            <a:schemeClr val="tx1"/>
                          </a:solidFill>
                          <a:latin typeface="+mn-lt"/>
                          <a:ea typeface="+mn-ea"/>
                        </a:rPr>
                        <a:t>　</a:t>
                      </a:r>
                      <a:r>
                        <a:rPr kumimoji="1" lang="ja-JP" altLang="en-US" sz="1600" spc="-50" baseline="0" dirty="0" smtClean="0">
                          <a:solidFill>
                            <a:schemeClr val="tx1"/>
                          </a:solidFill>
                          <a:latin typeface="+mn-lt"/>
                          <a:ea typeface="+mn-ea"/>
                        </a:rPr>
                        <a:t>･１日当たりの売上高が７万５千円超</a:t>
                      </a:r>
                      <a:endParaRPr kumimoji="1" lang="en-US" altLang="ja-JP" sz="1600" spc="-50" baseline="0" dirty="0" smtClean="0">
                        <a:solidFill>
                          <a:schemeClr val="tx1"/>
                        </a:solidFill>
                        <a:latin typeface="+mn-lt"/>
                        <a:ea typeface="+mn-ea"/>
                      </a:endParaRPr>
                    </a:p>
                    <a:p>
                      <a:pPr algn="l">
                        <a:lnSpc>
                          <a:spcPts val="1600"/>
                        </a:lnSpc>
                      </a:pPr>
                      <a:r>
                        <a:rPr kumimoji="1" lang="ja-JP" altLang="en-US" sz="1600" spc="-200" baseline="0" dirty="0" smtClean="0">
                          <a:solidFill>
                            <a:schemeClr val="tx1"/>
                          </a:solidFill>
                          <a:latin typeface="+mn-lt"/>
                          <a:ea typeface="+mn-ea"/>
                        </a:rPr>
                        <a:t>　　  </a:t>
                      </a:r>
                      <a:r>
                        <a:rPr kumimoji="1" lang="ja-JP" altLang="en-US" sz="1600" spc="-160" baseline="0" dirty="0" smtClean="0">
                          <a:solidFill>
                            <a:schemeClr val="tx1"/>
                          </a:solidFill>
                          <a:latin typeface="+mn-lt"/>
                          <a:ea typeface="+mn-ea"/>
                        </a:rPr>
                        <a:t>→ １日当たりの売上高</a:t>
                      </a:r>
                      <a:r>
                        <a:rPr kumimoji="1" lang="en-US" altLang="ja-JP" sz="1600" spc="-160" baseline="0" dirty="0" smtClean="0">
                          <a:solidFill>
                            <a:schemeClr val="tx1"/>
                          </a:solidFill>
                          <a:latin typeface="+mn-lt"/>
                          <a:ea typeface="+mn-ea"/>
                        </a:rPr>
                        <a:t>×</a:t>
                      </a:r>
                      <a:r>
                        <a:rPr kumimoji="1" lang="en-US" altLang="ja-JP" sz="1600" spc="-160" baseline="0" dirty="0" smtClean="0">
                          <a:solidFill>
                            <a:srgbClr val="0070C0"/>
                          </a:solidFill>
                          <a:latin typeface="+mn-lt"/>
                          <a:ea typeface="+mn-ea"/>
                        </a:rPr>
                        <a:t>0.4</a:t>
                      </a:r>
                      <a:r>
                        <a:rPr kumimoji="1" lang="ja-JP" altLang="en-US" sz="1600" spc="-160" baseline="0" dirty="0" smtClean="0">
                          <a:solidFill>
                            <a:schemeClr val="tx1"/>
                          </a:solidFill>
                          <a:latin typeface="+mn-lt"/>
                          <a:ea typeface="+mn-ea"/>
                        </a:rPr>
                        <a:t>（上限</a:t>
                      </a:r>
                      <a:r>
                        <a:rPr kumimoji="1" lang="en-US" altLang="ja-JP" sz="1600" spc="-160" baseline="0" dirty="0" smtClean="0">
                          <a:solidFill>
                            <a:srgbClr val="0070C0"/>
                          </a:solidFill>
                          <a:latin typeface="+mn-lt"/>
                          <a:ea typeface="+mn-ea"/>
                        </a:rPr>
                        <a:t>10</a:t>
                      </a:r>
                      <a:r>
                        <a:rPr kumimoji="1" lang="ja-JP" altLang="en-US" sz="1600" spc="-160" baseline="0" dirty="0" smtClean="0">
                          <a:solidFill>
                            <a:srgbClr val="0070C0"/>
                          </a:solidFill>
                          <a:latin typeface="+mn-lt"/>
                          <a:ea typeface="+mn-ea"/>
                        </a:rPr>
                        <a:t>万円</a:t>
                      </a:r>
                      <a:r>
                        <a:rPr kumimoji="1" lang="ja-JP" altLang="en-US" sz="1600" spc="-160" baseline="0" dirty="0" smtClean="0">
                          <a:solidFill>
                            <a:schemeClr val="tx1"/>
                          </a:solidFill>
                          <a:latin typeface="+mn-lt"/>
                          <a:ea typeface="+mn-ea"/>
                        </a:rPr>
                        <a:t>／日）</a:t>
                      </a:r>
                      <a:endParaRPr kumimoji="1" lang="ja-JP" altLang="en-US" sz="1600" spc="-160" baseline="0" dirty="0">
                        <a:solidFill>
                          <a:schemeClr val="tx1"/>
                        </a:solidFill>
                        <a:latin typeface="+mn-lt"/>
                        <a:ea typeface="+mn-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6">
                        <a:lumMod val="20000"/>
                        <a:lumOff val="80000"/>
                      </a:schemeClr>
                    </a:solidFill>
                  </a:tcPr>
                </a:tc>
                <a:tc gridSpan="2">
                  <a:txBody>
                    <a:bodyPr/>
                    <a:lstStyle/>
                    <a:p>
                      <a:pPr algn="l">
                        <a:lnSpc>
                          <a:spcPts val="1600"/>
                        </a:lnSpc>
                      </a:pPr>
                      <a:r>
                        <a:rPr kumimoji="1" lang="en-US" altLang="ja-JP" sz="1600" spc="-50" baseline="0" dirty="0" smtClean="0">
                          <a:solidFill>
                            <a:srgbClr val="0070C0"/>
                          </a:solidFill>
                          <a:latin typeface="+mn-lt"/>
                          <a:ea typeface="+mn-ea"/>
                        </a:rPr>
                        <a:t>2.5</a:t>
                      </a:r>
                      <a:r>
                        <a:rPr kumimoji="1" lang="ja-JP" altLang="en-US" sz="1600" spc="-50" dirty="0" smtClean="0">
                          <a:solidFill>
                            <a:srgbClr val="0070C0"/>
                          </a:solidFill>
                          <a:latin typeface="+mn-lt"/>
                          <a:ea typeface="+mn-ea"/>
                        </a:rPr>
                        <a:t>万円～</a:t>
                      </a:r>
                      <a:r>
                        <a:rPr kumimoji="1" lang="en-US" altLang="ja-JP" sz="1600" spc="-50" baseline="0" dirty="0" smtClean="0">
                          <a:solidFill>
                            <a:srgbClr val="0070C0"/>
                          </a:solidFill>
                          <a:latin typeface="+mn-lt"/>
                          <a:ea typeface="+mn-ea"/>
                        </a:rPr>
                        <a:t>7.5</a:t>
                      </a:r>
                      <a:r>
                        <a:rPr kumimoji="1" lang="ja-JP" altLang="en-US" sz="1600" spc="-50" dirty="0" smtClean="0">
                          <a:solidFill>
                            <a:srgbClr val="0070C0"/>
                          </a:solidFill>
                          <a:latin typeface="+mn-lt"/>
                          <a:ea typeface="+mn-ea"/>
                        </a:rPr>
                        <a:t>万円</a:t>
                      </a:r>
                      <a:endParaRPr kumimoji="1" lang="en-US" altLang="ja-JP" sz="1600" spc="-50" dirty="0" smtClean="0">
                        <a:solidFill>
                          <a:srgbClr val="0070C0"/>
                        </a:solidFill>
                        <a:latin typeface="+mn-lt"/>
                        <a:ea typeface="+mn-ea"/>
                      </a:endParaRPr>
                    </a:p>
                    <a:p>
                      <a:pPr algn="l">
                        <a:lnSpc>
                          <a:spcPts val="1600"/>
                        </a:lnSpc>
                        <a:spcBef>
                          <a:spcPts val="200"/>
                        </a:spcBef>
                      </a:pPr>
                      <a:r>
                        <a:rPr kumimoji="1" lang="ja-JP" altLang="en-US" sz="1600" spc="-50" baseline="0" dirty="0" smtClean="0">
                          <a:solidFill>
                            <a:schemeClr val="tx1"/>
                          </a:solidFill>
                          <a:latin typeface="+mn-lt"/>
                          <a:ea typeface="+mn-ea"/>
                        </a:rPr>
                        <a:t>　･１日当たりの売上高が８万</a:t>
                      </a:r>
                      <a:r>
                        <a:rPr kumimoji="1" lang="en-US" altLang="ja-JP" sz="1600" spc="-50" baseline="0" dirty="0" smtClean="0">
                          <a:solidFill>
                            <a:schemeClr val="tx1"/>
                          </a:solidFill>
                          <a:latin typeface="+mn-lt"/>
                          <a:ea typeface="+mn-ea"/>
                        </a:rPr>
                        <a:t>3,333</a:t>
                      </a:r>
                      <a:r>
                        <a:rPr kumimoji="1" lang="ja-JP" altLang="en-US" sz="1600" spc="-50" baseline="0" dirty="0" smtClean="0">
                          <a:solidFill>
                            <a:schemeClr val="tx1"/>
                          </a:solidFill>
                          <a:latin typeface="+mn-lt"/>
                          <a:ea typeface="+mn-ea"/>
                        </a:rPr>
                        <a:t>円以下</a:t>
                      </a:r>
                      <a:endParaRPr kumimoji="1" lang="en-US" altLang="ja-JP" sz="1600" spc="-50" baseline="0" dirty="0" smtClean="0">
                        <a:solidFill>
                          <a:schemeClr val="tx1"/>
                        </a:solidFill>
                        <a:latin typeface="+mn-lt"/>
                        <a:ea typeface="+mn-ea"/>
                      </a:endParaRPr>
                    </a:p>
                    <a:p>
                      <a:pPr algn="l">
                        <a:lnSpc>
                          <a:spcPts val="1600"/>
                        </a:lnSpc>
                      </a:pPr>
                      <a:r>
                        <a:rPr kumimoji="1" lang="ja-JP" altLang="en-US" sz="1600" spc="-50" baseline="0" dirty="0" smtClean="0">
                          <a:solidFill>
                            <a:schemeClr val="tx1"/>
                          </a:solidFill>
                          <a:latin typeface="+mn-lt"/>
                          <a:ea typeface="+mn-ea"/>
                        </a:rPr>
                        <a:t>　　  → 一律</a:t>
                      </a:r>
                      <a:r>
                        <a:rPr kumimoji="1" lang="ja-JP" altLang="en-US" sz="1600" spc="-50" baseline="0" dirty="0" smtClean="0">
                          <a:solidFill>
                            <a:srgbClr val="0070C0"/>
                          </a:solidFill>
                          <a:latin typeface="+mn-lt"/>
                          <a:ea typeface="+mn-ea"/>
                        </a:rPr>
                        <a:t>２万５千円</a:t>
                      </a:r>
                      <a:r>
                        <a:rPr kumimoji="1" lang="ja-JP" altLang="en-US" sz="1600" spc="-50" baseline="0" dirty="0" smtClean="0">
                          <a:solidFill>
                            <a:schemeClr val="tx1"/>
                          </a:solidFill>
                          <a:latin typeface="+mn-lt"/>
                          <a:ea typeface="+mn-ea"/>
                        </a:rPr>
                        <a:t>／日を支払い</a:t>
                      </a:r>
                      <a:endParaRPr kumimoji="1" lang="en-US" altLang="ja-JP" sz="1600" spc="-50" baseline="0" dirty="0" smtClean="0">
                        <a:solidFill>
                          <a:schemeClr val="tx1"/>
                        </a:solidFill>
                        <a:latin typeface="+mn-lt"/>
                        <a:ea typeface="+mn-ea"/>
                      </a:endParaRPr>
                    </a:p>
                    <a:p>
                      <a:pPr marL="0" marR="0" lvl="0" indent="0" algn="l" defTabSz="1320759" rtl="0" eaLnBrk="1" fontAlgn="auto" latinLnBrk="0" hangingPunct="1">
                        <a:lnSpc>
                          <a:spcPts val="1600"/>
                        </a:lnSpc>
                        <a:spcBef>
                          <a:spcPts val="200"/>
                        </a:spcBef>
                        <a:spcAft>
                          <a:spcPts val="0"/>
                        </a:spcAft>
                        <a:buClrTx/>
                        <a:buSzTx/>
                        <a:buFontTx/>
                        <a:buNone/>
                        <a:tabLst/>
                        <a:defRPr/>
                      </a:pPr>
                      <a:r>
                        <a:rPr kumimoji="1" lang="ja-JP" altLang="en-US" sz="1600" spc="-50" baseline="0" dirty="0" smtClean="0">
                          <a:solidFill>
                            <a:schemeClr val="tx1"/>
                          </a:solidFill>
                          <a:latin typeface="+mn-lt"/>
                          <a:ea typeface="+mn-ea"/>
                        </a:rPr>
                        <a:t>　･１日当たりの売上高が８万</a:t>
                      </a:r>
                      <a:r>
                        <a:rPr kumimoji="1" lang="en-US" altLang="ja-JP" sz="1600" spc="-50" baseline="0" dirty="0" smtClean="0">
                          <a:solidFill>
                            <a:schemeClr val="tx1"/>
                          </a:solidFill>
                          <a:latin typeface="+mn-lt"/>
                          <a:ea typeface="+mn-ea"/>
                        </a:rPr>
                        <a:t>3,333</a:t>
                      </a:r>
                      <a:r>
                        <a:rPr kumimoji="1" lang="ja-JP" altLang="en-US" sz="1600" spc="-50" baseline="0" dirty="0" smtClean="0">
                          <a:solidFill>
                            <a:schemeClr val="tx1"/>
                          </a:solidFill>
                          <a:latin typeface="+mn-lt"/>
                          <a:ea typeface="+mn-ea"/>
                        </a:rPr>
                        <a:t>円超</a:t>
                      </a:r>
                      <a:endParaRPr kumimoji="1" lang="en-US" altLang="ja-JP" sz="1600" spc="-50" baseline="0" dirty="0" smtClean="0">
                        <a:solidFill>
                          <a:schemeClr val="tx1"/>
                        </a:solidFill>
                        <a:latin typeface="+mn-lt"/>
                        <a:ea typeface="+mn-ea"/>
                      </a:endParaRPr>
                    </a:p>
                    <a:p>
                      <a:pPr algn="l">
                        <a:lnSpc>
                          <a:spcPts val="1600"/>
                        </a:lnSpc>
                      </a:pPr>
                      <a:r>
                        <a:rPr kumimoji="1" lang="ja-JP" altLang="en-US" sz="1600" spc="-50" baseline="0" dirty="0" smtClean="0">
                          <a:solidFill>
                            <a:schemeClr val="tx1"/>
                          </a:solidFill>
                          <a:latin typeface="+mn-lt"/>
                          <a:ea typeface="+mn-ea"/>
                        </a:rPr>
                        <a:t>　　  → １日当たりの売上高</a:t>
                      </a:r>
                      <a:r>
                        <a:rPr kumimoji="1" lang="en-US" altLang="ja-JP" sz="1600" spc="-50" baseline="0" dirty="0" smtClean="0">
                          <a:solidFill>
                            <a:schemeClr val="tx1"/>
                          </a:solidFill>
                          <a:latin typeface="+mn-lt"/>
                          <a:ea typeface="+mn-ea"/>
                        </a:rPr>
                        <a:t>×</a:t>
                      </a:r>
                      <a:r>
                        <a:rPr kumimoji="1" lang="en-US" altLang="ja-JP" sz="1600" spc="-50" baseline="0" dirty="0" smtClean="0">
                          <a:solidFill>
                            <a:srgbClr val="0070C0"/>
                          </a:solidFill>
                          <a:latin typeface="+mn-lt"/>
                          <a:ea typeface="+mn-ea"/>
                        </a:rPr>
                        <a:t>0.3</a:t>
                      </a:r>
                      <a:r>
                        <a:rPr kumimoji="1" lang="ja-JP" altLang="en-US" sz="1600" spc="-50" baseline="0" dirty="0" smtClean="0">
                          <a:solidFill>
                            <a:srgbClr val="C00000"/>
                          </a:solidFill>
                          <a:latin typeface="+mn-lt"/>
                          <a:ea typeface="+mn-ea"/>
                        </a:rPr>
                        <a:t>　</a:t>
                      </a:r>
                      <a:r>
                        <a:rPr kumimoji="1" lang="ja-JP" altLang="en-US" sz="1600" spc="-50" baseline="0" dirty="0" smtClean="0">
                          <a:solidFill>
                            <a:schemeClr val="tx1"/>
                          </a:solidFill>
                          <a:latin typeface="+mn-lt"/>
                          <a:ea typeface="+mn-ea"/>
                        </a:rPr>
                        <a:t>（上限</a:t>
                      </a:r>
                      <a:r>
                        <a:rPr kumimoji="1" lang="ja-JP" altLang="en-US" sz="1600" spc="-50" baseline="0" dirty="0" smtClean="0">
                          <a:solidFill>
                            <a:srgbClr val="0070C0"/>
                          </a:solidFill>
                          <a:latin typeface="+mn-lt"/>
                          <a:ea typeface="+mn-ea"/>
                        </a:rPr>
                        <a:t>７万５千円</a:t>
                      </a:r>
                      <a:r>
                        <a:rPr kumimoji="1" lang="ja-JP" altLang="en-US" sz="1600" spc="-50" baseline="0" dirty="0" smtClean="0">
                          <a:solidFill>
                            <a:schemeClr val="tx1"/>
                          </a:solidFill>
                          <a:latin typeface="+mn-lt"/>
                          <a:ea typeface="+mn-ea"/>
                        </a:rPr>
                        <a:t>／日）</a:t>
                      </a:r>
                      <a:endParaRPr kumimoji="1" lang="en-US" altLang="ja-JP" sz="1600" spc="-50" baseline="0" dirty="0" smtClean="0">
                        <a:solidFill>
                          <a:schemeClr val="tx1"/>
                        </a:solidFill>
                        <a:latin typeface="+mn-lt"/>
                        <a:ea typeface="+mn-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l">
                        <a:lnSpc>
                          <a:spcPts val="1800"/>
                        </a:lnSpc>
                      </a:pPr>
                      <a:endParaRPr kumimoji="1" lang="ja-JP" altLang="en-US" sz="1800" spc="-200" baseline="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86094432"/>
                  </a:ext>
                </a:extLst>
              </a:tr>
              <a:tr h="513886">
                <a:tc vMerge="1">
                  <a:txBody>
                    <a:bodyPr/>
                    <a:lstStyle/>
                    <a:p>
                      <a:endParaRPr kumimoji="1" lang="ja-JP" altLang="en-US"/>
                    </a:p>
                  </a:txBody>
                  <a:tcPr/>
                </a:tc>
                <a:tc vMerge="1">
                  <a:txBody>
                    <a:bodyPr/>
                    <a:lstStyle/>
                    <a:p>
                      <a:endParaRPr kumimoji="1" lang="ja-JP" altLang="en-US"/>
                    </a:p>
                  </a:txBody>
                  <a:tcPr/>
                </a:tc>
                <a:tc>
                  <a:txBody>
                    <a:bodyPr/>
                    <a:lstStyle/>
                    <a:p>
                      <a:pPr algn="l">
                        <a:lnSpc>
                          <a:spcPts val="1600"/>
                        </a:lnSpc>
                      </a:pPr>
                      <a:r>
                        <a:rPr kumimoji="1" lang="ja-JP" altLang="en-US" sz="1600" spc="-200" baseline="0" dirty="0" smtClean="0">
                          <a:solidFill>
                            <a:schemeClr val="tx1"/>
                          </a:solidFill>
                          <a:latin typeface="+mn-lt"/>
                          <a:ea typeface="+mn-ea"/>
                        </a:rPr>
                        <a:t>→上記に加え、</a:t>
                      </a:r>
                      <a:endParaRPr kumimoji="1" lang="en-US" altLang="ja-JP" sz="1600" spc="-200" baseline="0" dirty="0" smtClean="0">
                        <a:solidFill>
                          <a:schemeClr val="tx1"/>
                        </a:solidFill>
                        <a:latin typeface="+mn-lt"/>
                        <a:ea typeface="+mn-ea"/>
                      </a:endParaRPr>
                    </a:p>
                    <a:p>
                      <a:pPr algn="l">
                        <a:lnSpc>
                          <a:spcPts val="1600"/>
                        </a:lnSpc>
                      </a:pPr>
                      <a:r>
                        <a:rPr kumimoji="1" lang="ja-JP" altLang="en-US" sz="1600" spc="-200" baseline="0" dirty="0" smtClean="0">
                          <a:solidFill>
                            <a:schemeClr val="tx1"/>
                          </a:solidFill>
                          <a:latin typeface="+mn-lt"/>
                          <a:ea typeface="+mn-ea"/>
                        </a:rPr>
                        <a:t>　</a:t>
                      </a:r>
                      <a:r>
                        <a:rPr kumimoji="1" lang="ja-JP" altLang="en-US" sz="1600" spc="-200" baseline="0" dirty="0" smtClean="0">
                          <a:solidFill>
                            <a:srgbClr val="0070C0"/>
                          </a:solidFill>
                          <a:latin typeface="+mn-lt"/>
                          <a:ea typeface="+mn-ea"/>
                        </a:rPr>
                        <a:t>支払額の１割</a:t>
                      </a:r>
                      <a:r>
                        <a:rPr kumimoji="1" lang="ja-JP" altLang="en-US" sz="1600" spc="-200" baseline="0" dirty="0" smtClean="0">
                          <a:solidFill>
                            <a:schemeClr val="tx1"/>
                          </a:solidFill>
                          <a:latin typeface="+mn-lt"/>
                          <a:ea typeface="+mn-ea"/>
                        </a:rPr>
                        <a:t>を県独自に支援</a:t>
                      </a:r>
                      <a:endParaRPr kumimoji="1" lang="ja-JP" altLang="en-US" sz="1600" spc="-200" baseline="0" dirty="0">
                        <a:solidFill>
                          <a:schemeClr val="tx1"/>
                        </a:solidFill>
                        <a:latin typeface="+mn-lt"/>
                        <a:ea typeface="+mn-ea"/>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l">
                        <a:lnSpc>
                          <a:spcPts val="1600"/>
                        </a:lnSpc>
                      </a:pPr>
                      <a:endParaRPr kumimoji="1" lang="ja-JP" altLang="en-US" sz="1600" spc="-200" baseline="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w="12700" cap="flat" cmpd="sng" algn="ctr">
                      <a:solidFill>
                        <a:schemeClr val="tx1"/>
                      </a:solidFill>
                      <a:prstDash val="solid"/>
                      <a:round/>
                      <a:headEnd type="none" w="med" len="med"/>
                      <a:tailEnd type="none" w="med" len="med"/>
                    </a:lnTlToBr>
                    <a:solidFill>
                      <a:schemeClr val="accent5">
                        <a:lumMod val="20000"/>
                        <a:lumOff val="80000"/>
                      </a:schemeClr>
                    </a:solidFill>
                  </a:tcPr>
                </a:tc>
                <a:extLst>
                  <a:ext uri="{0D108BD9-81ED-4DB2-BD59-A6C34878D82A}">
                    <a16:rowId xmlns:a16="http://schemas.microsoft.com/office/drawing/2014/main" val="1252471089"/>
                  </a:ext>
                </a:extLst>
              </a:tr>
              <a:tr h="301266">
                <a:tc vMerge="1">
                  <a:txBody>
                    <a:bodyPr/>
                    <a:lstStyle/>
                    <a:p>
                      <a:pPr algn="ctr">
                        <a:lnSpc>
                          <a:spcPts val="2000"/>
                        </a:lnSpc>
                      </a:pPr>
                      <a:endParaRPr kumimoji="1" lang="en-US" altLang="ja-JP" sz="2000" dirty="0" smtClean="0">
                        <a:solidFill>
                          <a:schemeClr val="tx1"/>
                        </a:solidFill>
                        <a:latin typeface="MS UI Gothic" panose="020B0600070205080204" pitchFamily="50" charset="-128"/>
                        <a:ea typeface="MS UI Gothic" panose="020B0600070205080204" pitchFamily="50" charset="-128"/>
                      </a:endParaRPr>
                    </a:p>
                  </a:txBody>
                  <a:tcPr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gridSpan="3">
                  <a:txBody>
                    <a:bodyPr/>
                    <a:lstStyle/>
                    <a:p>
                      <a:pPr algn="l">
                        <a:lnSpc>
                          <a:spcPts val="1600"/>
                        </a:lnSpc>
                      </a:pPr>
                      <a:r>
                        <a:rPr kumimoji="1" lang="ja-JP" altLang="en-US" sz="1600" b="1" spc="50" baseline="0" dirty="0" smtClean="0">
                          <a:solidFill>
                            <a:schemeClr val="tx1"/>
                          </a:solidFill>
                          <a:latin typeface="+mn-lt"/>
                          <a:ea typeface="MS UI Gothic" panose="020B0600070205080204" pitchFamily="50" charset="-128"/>
                        </a:rPr>
                        <a:t>＜大企業＞　</a:t>
                      </a:r>
                      <a:r>
                        <a:rPr kumimoji="1" lang="en-US" altLang="ja-JP" sz="1600" b="1" spc="50" baseline="0" dirty="0" smtClean="0">
                          <a:solidFill>
                            <a:schemeClr val="tx1"/>
                          </a:solidFill>
                          <a:latin typeface="+mn-lt"/>
                          <a:ea typeface="MS UI Gothic" panose="020B0600070205080204" pitchFamily="50" charset="-128"/>
                        </a:rPr>
                        <a:t>※</a:t>
                      </a:r>
                      <a:r>
                        <a:rPr kumimoji="1" lang="ja-JP" altLang="en-US" sz="1600" b="1" spc="50" baseline="0" dirty="0" smtClean="0">
                          <a:solidFill>
                            <a:schemeClr val="tx1"/>
                          </a:solidFill>
                          <a:latin typeface="+mn-lt"/>
                          <a:ea typeface="MS UI Gothic" panose="020B0600070205080204" pitchFamily="50" charset="-128"/>
                        </a:rPr>
                        <a:t>中小企業においてもこの方式を選択可</a:t>
                      </a:r>
                      <a:endParaRPr kumimoji="1" lang="ja-JP" altLang="en-US" sz="1600" b="1" spc="50" baseline="0" dirty="0">
                        <a:solidFill>
                          <a:schemeClr val="tx1"/>
                        </a:solidFill>
                        <a:latin typeface="+mn-lt"/>
                        <a:ea typeface="MS UI Gothic" panose="020B060007020508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nchor="ctr">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1494507008"/>
                  </a:ext>
                </a:extLst>
              </a:tr>
              <a:tr h="345547">
                <a:tc vMerge="1">
                  <a:txBody>
                    <a:bodyPr/>
                    <a:lstStyle/>
                    <a:p>
                      <a:pPr algn="ctr">
                        <a:lnSpc>
                          <a:spcPts val="2000"/>
                        </a:lnSpc>
                      </a:pPr>
                      <a:endParaRPr kumimoji="1" lang="en-US" altLang="ja-JP" sz="2000" dirty="0" smtClean="0">
                        <a:solidFill>
                          <a:schemeClr val="tx1"/>
                        </a:solidFill>
                        <a:latin typeface="MS UI Gothic" panose="020B0600070205080204" pitchFamily="50" charset="-128"/>
                        <a:ea typeface="MS UI Gothic" panose="020B0600070205080204" pitchFamily="50" charset="-128"/>
                      </a:endParaRPr>
                    </a:p>
                  </a:txBody>
                  <a:tcPr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rowSpan="2">
                  <a:txBody>
                    <a:bodyPr/>
                    <a:lstStyle/>
                    <a:p>
                      <a:pPr algn="l">
                        <a:lnSpc>
                          <a:spcPts val="1600"/>
                        </a:lnSpc>
                      </a:pPr>
                      <a:r>
                        <a:rPr kumimoji="1" lang="ja-JP" altLang="en-US" sz="1600" spc="-100" dirty="0" smtClean="0">
                          <a:solidFill>
                            <a:schemeClr val="tx1"/>
                          </a:solidFill>
                          <a:latin typeface="+mn-lt"/>
                          <a:ea typeface="+mn-ea"/>
                        </a:rPr>
                        <a:t>前年度又は前々年度からの１日当たりの売上高の減少額の</a:t>
                      </a:r>
                      <a:r>
                        <a:rPr kumimoji="1" lang="ja-JP" altLang="en-US" sz="1600" spc="-100" dirty="0" smtClean="0">
                          <a:solidFill>
                            <a:srgbClr val="0070C0"/>
                          </a:solidFill>
                          <a:latin typeface="+mn-lt"/>
                          <a:ea typeface="+mn-ea"/>
                        </a:rPr>
                        <a:t>４割</a:t>
                      </a:r>
                      <a:endParaRPr kumimoji="1" lang="en-US" altLang="ja-JP" sz="1600" spc="-100" dirty="0" smtClean="0">
                        <a:solidFill>
                          <a:srgbClr val="0070C0"/>
                        </a:solidFill>
                        <a:latin typeface="+mn-lt"/>
                        <a:ea typeface="+mn-ea"/>
                      </a:endParaRPr>
                    </a:p>
                    <a:p>
                      <a:pPr algn="l">
                        <a:lnSpc>
                          <a:spcPts val="1600"/>
                        </a:lnSpc>
                      </a:pPr>
                      <a:r>
                        <a:rPr kumimoji="1" lang="ja-JP" altLang="en-US" sz="1600" spc="-100" dirty="0" smtClean="0">
                          <a:solidFill>
                            <a:schemeClr val="tx1"/>
                          </a:solidFill>
                          <a:latin typeface="+mn-lt"/>
                          <a:ea typeface="+mn-ea"/>
                        </a:rPr>
                        <a:t>　→</a:t>
                      </a:r>
                      <a:r>
                        <a:rPr kumimoji="1" lang="ja-JP" altLang="en-US" sz="1600" spc="-200" baseline="0" dirty="0" smtClean="0">
                          <a:solidFill>
                            <a:srgbClr val="0070C0"/>
                          </a:solidFill>
                          <a:latin typeface="+mn-lt"/>
                          <a:ea typeface="+mn-ea"/>
                        </a:rPr>
                        <a:t>上限</a:t>
                      </a:r>
                      <a:r>
                        <a:rPr kumimoji="1" lang="en-US" altLang="ja-JP" sz="1600" spc="0" baseline="0" dirty="0" smtClean="0">
                          <a:solidFill>
                            <a:srgbClr val="0070C0"/>
                          </a:solidFill>
                          <a:latin typeface="+mn-lt"/>
                          <a:ea typeface="+mn-ea"/>
                        </a:rPr>
                        <a:t>20</a:t>
                      </a:r>
                      <a:r>
                        <a:rPr kumimoji="1" lang="ja-JP" altLang="en-US" sz="1600" spc="-200" baseline="0" dirty="0" smtClean="0">
                          <a:solidFill>
                            <a:srgbClr val="0070C0"/>
                          </a:solidFill>
                          <a:latin typeface="+mn-lt"/>
                          <a:ea typeface="+mn-ea"/>
                        </a:rPr>
                        <a:t>万円</a:t>
                      </a:r>
                      <a:r>
                        <a:rPr kumimoji="1" lang="ja-JP" altLang="en-US" sz="1600" spc="-200" baseline="0" dirty="0" smtClean="0">
                          <a:solidFill>
                            <a:schemeClr val="tx1"/>
                          </a:solidFill>
                          <a:latin typeface="+mn-lt"/>
                          <a:ea typeface="+mn-ea"/>
                        </a:rPr>
                        <a:t>／日</a:t>
                      </a:r>
                      <a:endParaRPr kumimoji="1" lang="ja-JP" altLang="en-US" sz="1600" spc="-200" baseline="0" dirty="0">
                        <a:solidFill>
                          <a:schemeClr val="tx1"/>
                        </a:solidFill>
                        <a:latin typeface="+mn-lt"/>
                        <a:ea typeface="+mn-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l">
                        <a:lnSpc>
                          <a:spcPts val="1600"/>
                        </a:lnSpc>
                      </a:pPr>
                      <a:r>
                        <a:rPr kumimoji="1" lang="ja-JP" altLang="en-US" sz="1600" spc="-100" dirty="0" smtClean="0">
                          <a:solidFill>
                            <a:schemeClr val="tx1"/>
                          </a:solidFill>
                          <a:latin typeface="+mn-lt"/>
                          <a:ea typeface="+mn-ea"/>
                        </a:rPr>
                        <a:t>前年度又は前々年度からの１日当たりの売上高の減少額の</a:t>
                      </a:r>
                      <a:r>
                        <a:rPr kumimoji="1" lang="ja-JP" altLang="en-US" sz="1600" spc="-100" dirty="0" smtClean="0">
                          <a:solidFill>
                            <a:srgbClr val="0070C0"/>
                          </a:solidFill>
                          <a:latin typeface="+mn-lt"/>
                          <a:ea typeface="+mn-ea"/>
                        </a:rPr>
                        <a:t>４割</a:t>
                      </a:r>
                    </a:p>
                    <a:p>
                      <a:pPr algn="l">
                        <a:lnSpc>
                          <a:spcPts val="1600"/>
                        </a:lnSpc>
                      </a:pPr>
                      <a:r>
                        <a:rPr kumimoji="1" lang="ja-JP" altLang="en-US" sz="1600" spc="-100" baseline="0" dirty="0" smtClean="0">
                          <a:solidFill>
                            <a:schemeClr val="tx1"/>
                          </a:solidFill>
                          <a:latin typeface="+mn-lt"/>
                          <a:ea typeface="+mn-ea"/>
                        </a:rPr>
                        <a:t>　→</a:t>
                      </a:r>
                      <a:r>
                        <a:rPr kumimoji="1" lang="ja-JP" altLang="en-US" sz="1600" spc="-100" baseline="0" dirty="0" smtClean="0">
                          <a:solidFill>
                            <a:srgbClr val="0070C0"/>
                          </a:solidFill>
                          <a:latin typeface="+mn-lt"/>
                          <a:ea typeface="+mn-ea"/>
                        </a:rPr>
                        <a:t>上限</a:t>
                      </a:r>
                      <a:r>
                        <a:rPr kumimoji="1" lang="en-US" altLang="ja-JP" sz="1600" spc="-100" baseline="0" dirty="0" smtClean="0">
                          <a:solidFill>
                            <a:srgbClr val="0070C0"/>
                          </a:solidFill>
                          <a:latin typeface="+mn-lt"/>
                          <a:ea typeface="+mn-ea"/>
                        </a:rPr>
                        <a:t>20</a:t>
                      </a:r>
                      <a:r>
                        <a:rPr kumimoji="1" lang="ja-JP" altLang="en-US" sz="1600" spc="-100" baseline="0" dirty="0" smtClean="0">
                          <a:solidFill>
                            <a:srgbClr val="0070C0"/>
                          </a:solidFill>
                          <a:latin typeface="+mn-lt"/>
                          <a:ea typeface="+mn-ea"/>
                        </a:rPr>
                        <a:t>万円</a:t>
                      </a:r>
                      <a:r>
                        <a:rPr kumimoji="1" lang="ja-JP" altLang="en-US" sz="1600" spc="-100" baseline="0" dirty="0" smtClean="0">
                          <a:solidFill>
                            <a:schemeClr val="tx1"/>
                          </a:solidFill>
                          <a:latin typeface="+mn-lt"/>
                          <a:ea typeface="+mn-ea"/>
                        </a:rPr>
                        <a:t>／日    又は   </a:t>
                      </a:r>
                      <a:r>
                        <a:rPr kumimoji="1" lang="ja-JP" altLang="en-US" sz="1600" spc="-100" baseline="0" dirty="0" smtClean="0">
                          <a:solidFill>
                            <a:srgbClr val="0070C0"/>
                          </a:solidFill>
                          <a:latin typeface="+mn-lt"/>
                          <a:ea typeface="+mn-ea"/>
                        </a:rPr>
                        <a:t>前年度若しくは前々年度１日当たり売上高</a:t>
                      </a:r>
                      <a:r>
                        <a:rPr kumimoji="1" lang="en-US" altLang="ja-JP" sz="1600" spc="-100" baseline="0" dirty="0" smtClean="0">
                          <a:solidFill>
                            <a:srgbClr val="0070C0"/>
                          </a:solidFill>
                          <a:latin typeface="+mn-lt"/>
                          <a:ea typeface="+mn-ea"/>
                        </a:rPr>
                        <a:t>×0.3</a:t>
                      </a:r>
                      <a:r>
                        <a:rPr kumimoji="1" lang="ja-JP" altLang="en-US" sz="1600" spc="-100" baseline="0" dirty="0" smtClean="0">
                          <a:solidFill>
                            <a:srgbClr val="C00000"/>
                          </a:solidFill>
                          <a:latin typeface="+mn-lt"/>
                          <a:ea typeface="+mn-ea"/>
                        </a:rPr>
                        <a:t>　</a:t>
                      </a:r>
                      <a:r>
                        <a:rPr kumimoji="1" lang="ja-JP" altLang="en-US" sz="1600" spc="-100" baseline="0" dirty="0" smtClean="0">
                          <a:solidFill>
                            <a:schemeClr val="tx1"/>
                          </a:solidFill>
                          <a:latin typeface="+mn-lt"/>
                          <a:ea typeface="+mn-ea"/>
                        </a:rPr>
                        <a:t>　</a:t>
                      </a:r>
                      <a:endParaRPr kumimoji="1" lang="en-US" altLang="ja-JP" sz="1600" spc="-100" baseline="0" dirty="0" smtClean="0">
                        <a:solidFill>
                          <a:schemeClr val="tx1"/>
                        </a:solidFill>
                        <a:latin typeface="+mn-lt"/>
                        <a:ea typeface="+mn-ea"/>
                      </a:endParaRPr>
                    </a:p>
                    <a:p>
                      <a:pPr algn="l">
                        <a:lnSpc>
                          <a:spcPts val="1600"/>
                        </a:lnSpc>
                      </a:pPr>
                      <a:r>
                        <a:rPr kumimoji="1" lang="ja-JP" altLang="en-US" sz="1600" spc="-100" baseline="0" dirty="0" smtClean="0">
                          <a:solidFill>
                            <a:schemeClr val="tx1"/>
                          </a:solidFill>
                          <a:latin typeface="+mn-lt"/>
                          <a:ea typeface="+mn-ea"/>
                        </a:rPr>
                        <a:t>　　のいずれか低い額</a:t>
                      </a:r>
                      <a:endParaRPr kumimoji="1" lang="en-US" altLang="ja-JP" sz="1600" spc="-100" baseline="0" dirty="0" smtClean="0">
                        <a:solidFill>
                          <a:schemeClr val="tx1"/>
                        </a:solidFill>
                        <a:latin typeface="+mn-lt"/>
                        <a:ea typeface="+mn-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l">
                        <a:lnSpc>
                          <a:spcPts val="1800"/>
                        </a:lnSpc>
                      </a:pPr>
                      <a:endParaRPr kumimoji="1" lang="en-US" altLang="ja-JP" sz="1800" spc="-200" baseline="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10668123"/>
                  </a:ext>
                </a:extLst>
              </a:tr>
              <a:tr h="202079">
                <a:tc vMerge="1">
                  <a:txBody>
                    <a:bodyPr/>
                    <a:lstStyle/>
                    <a:p>
                      <a:endParaRPr kumimoji="1" lang="ja-JP" altLang="en-US"/>
                    </a:p>
                  </a:txBody>
                  <a:tcPr/>
                </a:tc>
                <a:tc vMerge="1">
                  <a:txBody>
                    <a:bodyPr/>
                    <a:lstStyle/>
                    <a:p>
                      <a:pPr algn="l">
                        <a:lnSpc>
                          <a:spcPts val="1700"/>
                        </a:lnSpc>
                      </a:pPr>
                      <a:endParaRPr kumimoji="1" lang="ja-JP" altLang="en-US" sz="1600" spc="-200" baseline="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gn="l">
                        <a:lnSpc>
                          <a:spcPts val="1600"/>
                        </a:lnSpc>
                      </a:pPr>
                      <a:r>
                        <a:rPr kumimoji="1" lang="ja-JP" altLang="en-US" sz="1600" spc="-200" baseline="0" dirty="0" smtClean="0">
                          <a:solidFill>
                            <a:schemeClr val="tx1"/>
                          </a:solidFill>
                          <a:latin typeface="+mn-lt"/>
                          <a:ea typeface="+mn-ea"/>
                        </a:rPr>
                        <a:t>→上記に加え、</a:t>
                      </a:r>
                      <a:endParaRPr kumimoji="1" lang="en-US" altLang="ja-JP" sz="1600" spc="-200" baseline="0" dirty="0" smtClean="0">
                        <a:solidFill>
                          <a:schemeClr val="tx1"/>
                        </a:solidFill>
                        <a:latin typeface="+mn-lt"/>
                        <a:ea typeface="+mn-ea"/>
                      </a:endParaRPr>
                    </a:p>
                    <a:p>
                      <a:pPr algn="l">
                        <a:lnSpc>
                          <a:spcPts val="1600"/>
                        </a:lnSpc>
                      </a:pPr>
                      <a:r>
                        <a:rPr kumimoji="1" lang="ja-JP" altLang="en-US" sz="1600" spc="-200" baseline="0" dirty="0" smtClean="0">
                          <a:solidFill>
                            <a:schemeClr val="tx1"/>
                          </a:solidFill>
                          <a:latin typeface="+mn-lt"/>
                          <a:ea typeface="+mn-ea"/>
                        </a:rPr>
                        <a:t>　</a:t>
                      </a:r>
                      <a:r>
                        <a:rPr kumimoji="1" lang="ja-JP" altLang="en-US" sz="1600" spc="-200" baseline="0" dirty="0" smtClean="0">
                          <a:solidFill>
                            <a:srgbClr val="0070C0"/>
                          </a:solidFill>
                          <a:latin typeface="+mn-lt"/>
                          <a:ea typeface="+mn-ea"/>
                        </a:rPr>
                        <a:t>支払額の１割</a:t>
                      </a:r>
                      <a:r>
                        <a:rPr kumimoji="1" lang="ja-JP" altLang="en-US" sz="1600" spc="-200" baseline="0" dirty="0" smtClean="0">
                          <a:solidFill>
                            <a:schemeClr val="tx1"/>
                          </a:solidFill>
                          <a:latin typeface="+mn-lt"/>
                          <a:ea typeface="+mn-ea"/>
                        </a:rPr>
                        <a:t>を県独自に支援</a:t>
                      </a:r>
                      <a:endParaRPr kumimoji="1" lang="ja-JP" altLang="en-US" sz="1600" spc="-200" baseline="0" dirty="0">
                        <a:solidFill>
                          <a:schemeClr val="tx1"/>
                        </a:solidFill>
                        <a:latin typeface="+mn-lt"/>
                        <a:ea typeface="+mn-ea"/>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600"/>
                        </a:lnSpc>
                      </a:pPr>
                      <a:endParaRPr kumimoji="1" lang="ja-JP" altLang="en-US" sz="1600" spc="-200" baseline="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accent5">
                        <a:lumMod val="20000"/>
                        <a:lumOff val="80000"/>
                      </a:schemeClr>
                    </a:solidFill>
                  </a:tcPr>
                </a:tc>
                <a:extLst>
                  <a:ext uri="{0D108BD9-81ED-4DB2-BD59-A6C34878D82A}">
                    <a16:rowId xmlns:a16="http://schemas.microsoft.com/office/drawing/2014/main" val="3680577498"/>
                  </a:ext>
                </a:extLst>
              </a:tr>
            </a:tbl>
          </a:graphicData>
        </a:graphic>
      </p:graphicFrame>
      <p:sp>
        <p:nvSpPr>
          <p:cNvPr id="12"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bg1"/>
                </a:solidFill>
              </a:rPr>
              <a:t>10</a:t>
            </a:fld>
            <a:endParaRPr kumimoji="1" lang="ja-JP" altLang="en-US" sz="1800" dirty="0">
              <a:solidFill>
                <a:schemeClr val="bg1"/>
              </a:solidFill>
            </a:endParaRPr>
          </a:p>
        </p:txBody>
      </p:sp>
    </p:spTree>
    <p:extLst>
      <p:ext uri="{BB962C8B-B14F-4D97-AF65-F5344CB8AC3E}">
        <p14:creationId xmlns:p14="http://schemas.microsoft.com/office/powerpoint/2010/main" val="972715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48710" y="20606"/>
            <a:ext cx="11867675" cy="51348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香川県営業時間短縮協力金</a:t>
            </a:r>
            <a:r>
              <a:rPr lang="ja-JP" altLang="en-US" sz="2400" b="1" spc="-100" dirty="0" smtClean="0">
                <a:solidFill>
                  <a:srgbClr val="FFFF00"/>
                </a:solidFill>
              </a:rPr>
              <a:t>（第８次</a:t>
            </a:r>
            <a:r>
              <a:rPr lang="ja-JP" altLang="en-US" sz="2400" b="1" spc="-100" dirty="0">
                <a:solidFill>
                  <a:srgbClr val="FFFF00"/>
                </a:solidFill>
              </a:rPr>
              <a:t>）</a:t>
            </a:r>
            <a:r>
              <a:rPr lang="ja-JP" altLang="en-US" sz="2400" b="1" spc="-100" dirty="0">
                <a:solidFill>
                  <a:schemeClr val="bg1"/>
                </a:solidFill>
              </a:rPr>
              <a:t> </a:t>
            </a:r>
            <a:r>
              <a:rPr lang="ja-JP" altLang="en-US" b="1" spc="-250" dirty="0" smtClean="0"/>
              <a:t>～早期一部支払い制度を設けます</a:t>
            </a:r>
            <a:r>
              <a:rPr lang="ja-JP" altLang="en-US" sz="1400" b="1" spc="-250" dirty="0" smtClean="0"/>
              <a:t>（中小企業・個人事業主に限る）</a:t>
            </a:r>
            <a:r>
              <a:rPr lang="ja-JP" altLang="en-US" b="1" spc="-250" dirty="0" smtClean="0"/>
              <a:t>～</a:t>
            </a:r>
            <a:endParaRPr kumimoji="1" lang="en-US" altLang="ja-JP" b="1" spc="-250" dirty="0" smtClean="0"/>
          </a:p>
        </p:txBody>
      </p:sp>
      <p:sp>
        <p:nvSpPr>
          <p:cNvPr id="15" name="Rectangle 10"/>
          <p:cNvSpPr>
            <a:spLocks noChangeArrowheads="1"/>
          </p:cNvSpPr>
          <p:nvPr/>
        </p:nvSpPr>
        <p:spPr bwMode="auto">
          <a:xfrm>
            <a:off x="0" y="534095"/>
            <a:ext cx="12132040" cy="115672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85738" marR="0" lvl="0" indent="-185738" algn="l" defTabSz="914400" rtl="0" eaLnBrk="0" fontAlgn="base" latinLnBrk="0" hangingPunct="0">
              <a:lnSpc>
                <a:spcPts val="2000"/>
              </a:lnSpc>
              <a:spcBef>
                <a:spcPct val="0"/>
              </a:spcBef>
              <a:spcAft>
                <a:spcPct val="0"/>
              </a:spcAft>
              <a:buClrTx/>
              <a:buSzTx/>
              <a:buFontTx/>
              <a:buNone/>
              <a:tabLst/>
            </a:pPr>
            <a:r>
              <a:rPr kumimoji="0" lang="ja-JP" altLang="en-US" sz="1700" spc="-100" dirty="0" smtClean="0">
                <a:latin typeface="MS UI Gothic" panose="020B0600070205080204" pitchFamily="50" charset="-128"/>
                <a:ea typeface="MS UI Gothic" panose="020B0600070205080204" pitchFamily="50" charset="-128"/>
                <a:cs typeface="Times New Roman" panose="02020603050405020304" pitchFamily="18" charset="0"/>
              </a:rPr>
              <a:t>●　営業時間短縮協力金（第８次）の申請受付（本申請）については、営業時間短縮要請期間が終了後、</a:t>
            </a:r>
            <a:r>
              <a:rPr kumimoji="0" lang="en-US" altLang="ja-JP" sz="1700" spc="-100" dirty="0" smtClean="0">
                <a:latin typeface="MS UI Gothic" panose="020B0600070205080204" pitchFamily="50" charset="-128"/>
                <a:ea typeface="MS UI Gothic" panose="020B0600070205080204" pitchFamily="50" charset="-128"/>
                <a:cs typeface="Times New Roman" panose="02020603050405020304" pitchFamily="18" charset="0"/>
              </a:rPr>
              <a:t>10</a:t>
            </a:r>
            <a:r>
              <a:rPr kumimoji="0" lang="ja-JP" altLang="en-US" sz="1700" spc="-100" dirty="0" smtClean="0">
                <a:latin typeface="MS UI Gothic" panose="020B0600070205080204" pitchFamily="50" charset="-128"/>
                <a:ea typeface="MS UI Gothic" panose="020B0600070205080204" pitchFamily="50" charset="-128"/>
                <a:cs typeface="Times New Roman" panose="02020603050405020304" pitchFamily="18" charset="0"/>
              </a:rPr>
              <a:t>月中旬に開始する予定です。</a:t>
            </a:r>
            <a:endParaRPr kumimoji="0" lang="en-US" altLang="ja-JP" sz="1700" spc="-100" dirty="0" smtClean="0">
              <a:latin typeface="MS UI Gothic" panose="020B0600070205080204" pitchFamily="50" charset="-128"/>
              <a:ea typeface="MS UI Gothic" panose="020B0600070205080204" pitchFamily="50" charset="-128"/>
              <a:cs typeface="Times New Roman" panose="02020603050405020304" pitchFamily="18" charset="0"/>
            </a:endParaRPr>
          </a:p>
          <a:p>
            <a:pPr marL="185738" marR="0" lvl="0" indent="-185738" algn="l" defTabSz="914400" rtl="0" eaLnBrk="0" fontAlgn="base" latinLnBrk="0" hangingPunct="0">
              <a:lnSpc>
                <a:spcPts val="2000"/>
              </a:lnSpc>
              <a:spcBef>
                <a:spcPts val="300"/>
              </a:spcBef>
              <a:spcAft>
                <a:spcPct val="0"/>
              </a:spcAft>
              <a:buClrTx/>
              <a:buSzTx/>
              <a:buFontTx/>
              <a:buNone/>
              <a:tabLst/>
            </a:pPr>
            <a:r>
              <a:rPr kumimoji="0" lang="ja-JP" altLang="en-US" sz="1700" dirty="0" smtClean="0">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1700" spc="-140" dirty="0" smtClean="0">
                <a:latin typeface="MS UI Gothic" panose="020B0600070205080204" pitchFamily="50" charset="-128"/>
                <a:ea typeface="MS UI Gothic" panose="020B0600070205080204" pitchFamily="50" charset="-128"/>
                <a:cs typeface="Times New Roman" panose="02020603050405020304" pitchFamily="18" charset="0"/>
              </a:rPr>
              <a:t>ただし、これまでに第１次～第４次の営業時間短縮協力金の受給実績があり、今回も</a:t>
            </a:r>
            <a:r>
              <a:rPr kumimoji="0" lang="ja-JP" altLang="en-US" sz="1700" spc="-14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第８次（香川県全域（高松市・高松市以外）</a:t>
            </a:r>
            <a:r>
              <a:rPr kumimoji="0" lang="ja-JP" altLang="en-US" sz="1700" b="1" spc="-14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：令和３年９月</a:t>
            </a:r>
            <a:r>
              <a:rPr kumimoji="0" lang="en-US" altLang="ja-JP" sz="1700" b="1" spc="-14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13</a:t>
            </a:r>
            <a:r>
              <a:rPr kumimoji="0" lang="ja-JP" altLang="en-US" sz="1700" b="1" spc="-14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日（月）から９月</a:t>
            </a:r>
            <a:r>
              <a:rPr kumimoji="0" lang="en-US" altLang="ja-JP" sz="1700" b="1" spc="-140"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30</a:t>
            </a:r>
            <a:r>
              <a:rPr kumimoji="0" lang="ja-JP" altLang="en-US" sz="1700" b="1" spc="-14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日（木）まで）</a:t>
            </a:r>
            <a:r>
              <a:rPr kumimoji="0" lang="ja-JP" altLang="en-US" sz="1700" spc="-140" dirty="0" smtClean="0">
                <a:latin typeface="MS UI Gothic" panose="020B0600070205080204" pitchFamily="50" charset="-128"/>
                <a:ea typeface="MS UI Gothic" panose="020B0600070205080204" pitchFamily="50" charset="-128"/>
                <a:cs typeface="Times New Roman" panose="02020603050405020304" pitchFamily="18" charset="0"/>
              </a:rPr>
              <a:t>の間、営業時間の短縮要請に全面的にご協力いただける飲食店の皆様へ、協力金の一部を前払いする制度を創設します。（大企業は対象となりません。）</a:t>
            </a:r>
            <a:endParaRPr kumimoji="0" lang="ja-JP" altLang="en-US" sz="1700" i="0" strike="noStrike" cap="none" spc="-140" normalizeH="0" dirty="0" smtClean="0">
              <a:ln>
                <a:noFill/>
              </a:ln>
              <a:effectLst/>
              <a:latin typeface="MS UI Gothic" panose="020B0600070205080204" pitchFamily="50" charset="-128"/>
              <a:ea typeface="MS UI Gothic" panose="020B0600070205080204" pitchFamily="50" charset="-128"/>
            </a:endParaRPr>
          </a:p>
        </p:txBody>
      </p:sp>
      <p:sp>
        <p:nvSpPr>
          <p:cNvPr id="18" name="角丸四角形 17"/>
          <p:cNvSpPr/>
          <p:nvPr/>
        </p:nvSpPr>
        <p:spPr>
          <a:xfrm>
            <a:off x="103741" y="1682225"/>
            <a:ext cx="11972604" cy="456688"/>
          </a:xfrm>
          <a:prstGeom prst="roundRect">
            <a:avLst>
              <a:gd name="adj" fmla="val 50000"/>
            </a:avLst>
          </a:prstGeom>
          <a:solidFill>
            <a:schemeClr val="accent6">
              <a:lumMod val="20000"/>
              <a:lumOff val="80000"/>
            </a:schemeClr>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高松市内の飲食店　定額 </a:t>
            </a:r>
            <a:r>
              <a:rPr lang="en-US" altLang="ja-JP" sz="2000" dirty="0" smtClean="0">
                <a:solidFill>
                  <a:schemeClr val="tx1"/>
                </a:solidFill>
                <a:latin typeface="UD デジタル 教科書体 NP-B" panose="02020700000000000000" pitchFamily="18" charset="-128"/>
                <a:ea typeface="UD デジタル 教科書体 NP-B" panose="02020700000000000000" pitchFamily="18" charset="-128"/>
              </a:rPr>
              <a:t>24</a:t>
            </a: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万円</a:t>
            </a:r>
            <a:r>
              <a:rPr lang="ja-JP" altLang="en-US" sz="1600" spc="100" dirty="0" smtClean="0">
                <a:solidFill>
                  <a:schemeClr val="tx1"/>
                </a:solidFill>
                <a:latin typeface="+mn-ea"/>
              </a:rPr>
              <a:t>（８日分）　</a:t>
            </a: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高松市以外の</a:t>
            </a:r>
            <a:r>
              <a:rPr lang="ja-JP" altLang="en-US" sz="2000" dirty="0">
                <a:solidFill>
                  <a:schemeClr val="tx1"/>
                </a:solidFill>
                <a:latin typeface="UD デジタル 教科書体 NP-B" panose="02020700000000000000" pitchFamily="18" charset="-128"/>
                <a:ea typeface="UD デジタル 教科書体 NP-B" panose="02020700000000000000" pitchFamily="18" charset="-128"/>
              </a:rPr>
              <a:t>飲食店　</a:t>
            </a: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定額 </a:t>
            </a:r>
            <a:r>
              <a:rPr lang="en-US" altLang="ja-JP" sz="2000" dirty="0" smtClean="0">
                <a:solidFill>
                  <a:schemeClr val="tx1"/>
                </a:solidFill>
                <a:latin typeface="UD デジタル 教科書体 NP-B" panose="02020700000000000000" pitchFamily="18" charset="-128"/>
                <a:ea typeface="UD デジタル 教科書体 NP-B" panose="02020700000000000000" pitchFamily="18" charset="-128"/>
              </a:rPr>
              <a:t>22</a:t>
            </a:r>
            <a:r>
              <a:rPr lang="ja-JP" altLang="en-US" sz="2000" dirty="0" smtClean="0">
                <a:solidFill>
                  <a:schemeClr val="tx1"/>
                </a:solidFill>
                <a:latin typeface="UD デジタル 教科書体 NP-B" panose="02020700000000000000" pitchFamily="18" charset="-128"/>
                <a:ea typeface="UD デジタル 教科書体 NP-B" panose="02020700000000000000" pitchFamily="18" charset="-128"/>
              </a:rPr>
              <a:t>万円</a:t>
            </a:r>
            <a:r>
              <a:rPr lang="ja-JP" altLang="en-US" sz="1600" spc="100" dirty="0" smtClean="0">
                <a:solidFill>
                  <a:schemeClr val="tx1"/>
                </a:solidFill>
                <a:latin typeface="+mn-ea"/>
              </a:rPr>
              <a:t>（８日</a:t>
            </a:r>
            <a:r>
              <a:rPr lang="ja-JP" altLang="en-US" sz="1600" spc="100" dirty="0" smtClean="0">
                <a:solidFill>
                  <a:srgbClr val="C00000"/>
                </a:solidFill>
                <a:latin typeface="+mn-ea"/>
              </a:rPr>
              <a:t>相当</a:t>
            </a:r>
            <a:r>
              <a:rPr lang="ja-JP" altLang="en-US" sz="1600" spc="100" dirty="0" smtClean="0">
                <a:solidFill>
                  <a:schemeClr val="tx1"/>
                </a:solidFill>
                <a:latin typeface="+mn-ea"/>
              </a:rPr>
              <a:t>分）</a:t>
            </a:r>
            <a:endParaRPr lang="en-US" altLang="ja-JP" sz="1600" spc="100" dirty="0" smtClean="0">
              <a:solidFill>
                <a:schemeClr val="tx1"/>
              </a:solidFill>
              <a:latin typeface="+mn-ea"/>
            </a:endParaRPr>
          </a:p>
        </p:txBody>
      </p:sp>
      <p:graphicFrame>
        <p:nvGraphicFramePr>
          <p:cNvPr id="19" name="表 18"/>
          <p:cNvGraphicFramePr>
            <a:graphicFrameLocks noGrp="1"/>
          </p:cNvGraphicFramePr>
          <p:nvPr>
            <p:extLst/>
          </p:nvPr>
        </p:nvGraphicFramePr>
        <p:xfrm>
          <a:off x="43780" y="2221460"/>
          <a:ext cx="4313260" cy="3453021"/>
        </p:xfrm>
        <a:graphic>
          <a:graphicData uri="http://schemas.openxmlformats.org/drawingml/2006/table">
            <a:tbl>
              <a:tblPr firstRow="1" bandRow="1">
                <a:tableStyleId>{5940675A-B579-460E-94D1-54222C63F5DA}</a:tableStyleId>
              </a:tblPr>
              <a:tblGrid>
                <a:gridCol w="4313260">
                  <a:extLst>
                    <a:ext uri="{9D8B030D-6E8A-4147-A177-3AD203B41FA5}">
                      <a16:colId xmlns:a16="http://schemas.microsoft.com/office/drawing/2014/main" val="1509066736"/>
                    </a:ext>
                  </a:extLst>
                </a:gridCol>
              </a:tblGrid>
              <a:tr h="388465">
                <a:tc>
                  <a:txBody>
                    <a:bodyPr/>
                    <a:lstStyle/>
                    <a:p>
                      <a:pPr algn="l">
                        <a:lnSpc>
                          <a:spcPct val="100000"/>
                        </a:lnSpc>
                      </a:pPr>
                      <a:r>
                        <a:rPr kumimoji="1" lang="ja-JP" altLang="en-US" sz="1800" b="1" dirty="0" smtClean="0">
                          <a:latin typeface="MS UI Gothic" panose="020B0600070205080204" pitchFamily="50" charset="-128"/>
                          <a:ea typeface="MS UI Gothic" panose="020B0600070205080204" pitchFamily="50" charset="-128"/>
                        </a:rPr>
                        <a:t>申請対象</a:t>
                      </a:r>
                      <a:r>
                        <a:rPr kumimoji="1" lang="ja-JP" altLang="en-US" sz="1800" dirty="0" smtClean="0">
                          <a:latin typeface="MS UI Gothic" panose="020B0600070205080204" pitchFamily="50" charset="-128"/>
                          <a:ea typeface="MS UI Gothic" panose="020B0600070205080204" pitchFamily="50" charset="-128"/>
                        </a:rPr>
                        <a:t>　</a:t>
                      </a:r>
                      <a:r>
                        <a:rPr kumimoji="1" lang="en-US" altLang="ja-JP" sz="1600" dirty="0" smtClean="0">
                          <a:latin typeface="MS UI Gothic" panose="020B0600070205080204" pitchFamily="50" charset="-128"/>
                          <a:ea typeface="MS UI Gothic" panose="020B0600070205080204" pitchFamily="50" charset="-128"/>
                        </a:rPr>
                        <a:t>※</a:t>
                      </a:r>
                      <a:r>
                        <a:rPr kumimoji="1" lang="ja-JP" altLang="en-US" sz="1600" dirty="0" smtClean="0">
                          <a:latin typeface="MS UI Gothic" panose="020B0600070205080204" pitchFamily="50" charset="-128"/>
                          <a:ea typeface="MS UI Gothic" panose="020B0600070205080204" pitchFamily="50" charset="-128"/>
                        </a:rPr>
                        <a:t>以下の全てを満たす方が対象です。</a:t>
                      </a:r>
                      <a:endParaRPr kumimoji="1" lang="ja-JP" altLang="en-US" sz="1600" dirty="0">
                        <a:latin typeface="MS UI Gothic" panose="020B0600070205080204" pitchFamily="50" charset="-128"/>
                        <a:ea typeface="MS UI Gothic" panose="020B060007020508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360218913"/>
                  </a:ext>
                </a:extLst>
              </a:tr>
              <a:tr h="3064556">
                <a:tc>
                  <a:txBody>
                    <a:bodyPr/>
                    <a:lstStyle/>
                    <a:p>
                      <a:pPr algn="l">
                        <a:lnSpc>
                          <a:spcPts val="1900"/>
                        </a:lnSpc>
                      </a:pPr>
                      <a:r>
                        <a:rPr kumimoji="1" lang="ja-JP" altLang="en-US" sz="1800" spc="0" baseline="0" dirty="0" smtClean="0">
                          <a:latin typeface="+mn-ea"/>
                          <a:ea typeface="+mn-ea"/>
                        </a:rPr>
                        <a:t>✓　</a:t>
                      </a:r>
                      <a:r>
                        <a:rPr kumimoji="1" lang="ja-JP" altLang="en-US" sz="1800" spc="-100" baseline="0" dirty="0" smtClean="0">
                          <a:latin typeface="+mn-ea"/>
                          <a:ea typeface="+mn-ea"/>
                        </a:rPr>
                        <a:t>香川県全域（高松市・高松市以外）で</a:t>
                      </a:r>
                      <a:r>
                        <a:rPr kumimoji="1" lang="ja-JP" altLang="en-US" sz="1800" spc="0" baseline="0" dirty="0" smtClean="0">
                          <a:latin typeface="+mn-ea"/>
                          <a:ea typeface="+mn-ea"/>
                        </a:rPr>
                        <a:t>　　   　　</a:t>
                      </a:r>
                      <a:endParaRPr kumimoji="1" lang="en-US" altLang="ja-JP" sz="1800" spc="0" baseline="0" dirty="0" smtClean="0">
                        <a:latin typeface="+mn-ea"/>
                        <a:ea typeface="+mn-ea"/>
                      </a:endParaRPr>
                    </a:p>
                    <a:p>
                      <a:pPr algn="l">
                        <a:lnSpc>
                          <a:spcPts val="1900"/>
                        </a:lnSpc>
                      </a:pPr>
                      <a:r>
                        <a:rPr kumimoji="1" lang="ja-JP" altLang="en-US" sz="1800" spc="0" baseline="0" dirty="0" smtClean="0">
                          <a:latin typeface="+mn-ea"/>
                          <a:ea typeface="+mn-ea"/>
                        </a:rPr>
                        <a:t>　　</a:t>
                      </a:r>
                      <a:r>
                        <a:rPr kumimoji="1" lang="ja-JP" altLang="en-US" sz="1800" spc="-30" baseline="0" dirty="0" smtClean="0">
                          <a:latin typeface="+mn-ea"/>
                          <a:ea typeface="+mn-ea"/>
                        </a:rPr>
                        <a:t>９月</a:t>
                      </a:r>
                      <a:r>
                        <a:rPr kumimoji="1" lang="en-US" altLang="ja-JP" sz="1800" spc="-30" baseline="0" dirty="0" smtClean="0">
                          <a:latin typeface="+mn-ea"/>
                          <a:ea typeface="+mn-ea"/>
                        </a:rPr>
                        <a:t>13</a:t>
                      </a:r>
                      <a:r>
                        <a:rPr kumimoji="1" lang="ja-JP" altLang="en-US" sz="1800" spc="-30" baseline="0" dirty="0" smtClean="0">
                          <a:latin typeface="+mn-ea"/>
                          <a:ea typeface="+mn-ea"/>
                        </a:rPr>
                        <a:t>日（月）～９月</a:t>
                      </a:r>
                      <a:r>
                        <a:rPr kumimoji="1" lang="en-US" altLang="ja-JP" sz="1800" spc="-30" baseline="0" dirty="0" smtClean="0">
                          <a:latin typeface="+mn-ea"/>
                          <a:ea typeface="+mn-ea"/>
                        </a:rPr>
                        <a:t>30</a:t>
                      </a:r>
                      <a:r>
                        <a:rPr kumimoji="1" lang="ja-JP" altLang="en-US" sz="1800" spc="-30" baseline="0" dirty="0" smtClean="0">
                          <a:latin typeface="+mn-ea"/>
                          <a:ea typeface="+mn-ea"/>
                        </a:rPr>
                        <a:t>日（木）</a:t>
                      </a:r>
                      <a:endParaRPr kumimoji="1" lang="en-US" altLang="ja-JP" sz="1800" spc="-30" baseline="0" dirty="0" smtClean="0">
                        <a:latin typeface="+mn-ea"/>
                        <a:ea typeface="+mn-ea"/>
                      </a:endParaRPr>
                    </a:p>
                    <a:p>
                      <a:pPr algn="l">
                        <a:lnSpc>
                          <a:spcPts val="1900"/>
                        </a:lnSpc>
                      </a:pPr>
                      <a:r>
                        <a:rPr kumimoji="1" lang="ja-JP" altLang="en-US" sz="1800" spc="-30" baseline="0" dirty="0" smtClean="0">
                          <a:latin typeface="+mn-ea"/>
                          <a:ea typeface="+mn-ea"/>
                        </a:rPr>
                        <a:t>　</a:t>
                      </a:r>
                      <a:r>
                        <a:rPr kumimoji="1" lang="ja-JP" altLang="en-US" sz="1800" spc="-100" baseline="0" dirty="0" smtClean="0">
                          <a:latin typeface="+mn-ea"/>
                          <a:ea typeface="+mn-ea"/>
                        </a:rPr>
                        <a:t>の時短等要請に全面的に協力いただける　</a:t>
                      </a:r>
                      <a:endParaRPr kumimoji="1" lang="en-US" altLang="ja-JP" sz="1800" spc="-100" baseline="0" dirty="0" smtClean="0">
                        <a:latin typeface="+mn-ea"/>
                        <a:ea typeface="+mn-ea"/>
                      </a:endParaRPr>
                    </a:p>
                    <a:p>
                      <a:pPr algn="l">
                        <a:lnSpc>
                          <a:spcPts val="1900"/>
                        </a:lnSpc>
                      </a:pPr>
                      <a:r>
                        <a:rPr kumimoji="1" lang="ja-JP" altLang="en-US" sz="1800" spc="-100" baseline="0" dirty="0" smtClean="0">
                          <a:latin typeface="+mn-ea"/>
                          <a:ea typeface="+mn-ea"/>
                        </a:rPr>
                        <a:t>　事業者</a:t>
                      </a:r>
                      <a:endParaRPr kumimoji="1" lang="en-US" altLang="ja-JP" sz="1800" spc="-100" baseline="0" dirty="0" smtClean="0">
                        <a:latin typeface="+mn-ea"/>
                        <a:ea typeface="+mn-ea"/>
                      </a:endParaRPr>
                    </a:p>
                    <a:p>
                      <a:pPr marL="185738" indent="-185738" algn="l">
                        <a:lnSpc>
                          <a:spcPts val="1900"/>
                        </a:lnSpc>
                        <a:spcBef>
                          <a:spcPts val="1000"/>
                        </a:spcBef>
                      </a:pPr>
                      <a:r>
                        <a:rPr kumimoji="1" lang="ja-JP" altLang="en-US" sz="1800" spc="0" baseline="0" dirty="0" smtClean="0">
                          <a:latin typeface="+mn-ea"/>
                          <a:ea typeface="+mn-ea"/>
                        </a:rPr>
                        <a:t>✓　</a:t>
                      </a:r>
                      <a:r>
                        <a:rPr kumimoji="1" lang="ja-JP" altLang="en-US" sz="1800" spc="-100" baseline="0" dirty="0" smtClean="0">
                          <a:latin typeface="+mn-ea"/>
                          <a:ea typeface="+mn-ea"/>
                        </a:rPr>
                        <a:t>第１次～第４次の営業時間短縮協力金</a:t>
                      </a:r>
                      <a:r>
                        <a:rPr kumimoji="1" lang="ja-JP" altLang="en-US" sz="1800" spc="0" baseline="0" dirty="0" smtClean="0">
                          <a:latin typeface="+mn-ea"/>
                          <a:ea typeface="+mn-ea"/>
                        </a:rPr>
                        <a:t>の受給実績があること</a:t>
                      </a:r>
                      <a:endParaRPr kumimoji="1" lang="en-US" altLang="ja-JP" sz="1800" spc="0" baseline="0" dirty="0" smtClean="0">
                        <a:latin typeface="+mn-ea"/>
                        <a:ea typeface="+mn-ea"/>
                      </a:endParaRPr>
                    </a:p>
                    <a:p>
                      <a:pPr marL="185738" indent="-185738" algn="l">
                        <a:lnSpc>
                          <a:spcPts val="1900"/>
                        </a:lnSpc>
                        <a:spcBef>
                          <a:spcPts val="1000"/>
                        </a:spcBef>
                      </a:pPr>
                      <a:r>
                        <a:rPr kumimoji="1" lang="ja-JP" altLang="en-US" sz="1800" spc="0" baseline="0" dirty="0" smtClean="0">
                          <a:latin typeface="+mn-ea"/>
                          <a:ea typeface="+mn-ea"/>
                        </a:rPr>
                        <a:t>✓　</a:t>
                      </a:r>
                      <a:r>
                        <a:rPr kumimoji="1" lang="ja-JP" altLang="en-US" sz="1800" spc="-100" baseline="0" dirty="0" smtClean="0">
                          <a:latin typeface="+mn-ea"/>
                          <a:ea typeface="+mn-ea"/>
                        </a:rPr>
                        <a:t>第８次の営業時間短縮協力金の本申請を必ず行うこと</a:t>
                      </a:r>
                      <a:endParaRPr kumimoji="1" lang="en-US" altLang="ja-JP" sz="1800" spc="-100" baseline="0" dirty="0" smtClean="0">
                        <a:latin typeface="+mn-ea"/>
                        <a:ea typeface="+mn-ea"/>
                      </a:endParaRPr>
                    </a:p>
                    <a:p>
                      <a:pPr algn="l">
                        <a:lnSpc>
                          <a:spcPts val="1900"/>
                        </a:lnSpc>
                        <a:spcBef>
                          <a:spcPts val="1000"/>
                        </a:spcBef>
                      </a:pPr>
                      <a:r>
                        <a:rPr kumimoji="1" lang="ja-JP" altLang="en-US" sz="1800" spc="0" baseline="0" dirty="0" smtClean="0">
                          <a:latin typeface="+mn-ea"/>
                          <a:ea typeface="+mn-ea"/>
                        </a:rPr>
                        <a:t>✓　</a:t>
                      </a:r>
                      <a:r>
                        <a:rPr kumimoji="1" lang="ja-JP" altLang="en-US" sz="1800" spc="-100" baseline="0" dirty="0" smtClean="0">
                          <a:latin typeface="+mn-ea"/>
                          <a:ea typeface="+mn-ea"/>
                        </a:rPr>
                        <a:t>売上高方式で申請すること。（売上高　</a:t>
                      </a:r>
                      <a:endParaRPr kumimoji="1" lang="en-US" altLang="ja-JP" sz="1800" spc="-100" baseline="0" dirty="0" smtClean="0">
                        <a:latin typeface="+mn-ea"/>
                        <a:ea typeface="+mn-ea"/>
                      </a:endParaRPr>
                    </a:p>
                    <a:p>
                      <a:pPr algn="l">
                        <a:lnSpc>
                          <a:spcPts val="1900"/>
                        </a:lnSpc>
                        <a:spcBef>
                          <a:spcPts val="0"/>
                        </a:spcBef>
                      </a:pPr>
                      <a:r>
                        <a:rPr kumimoji="1" lang="ja-JP" altLang="en-US" sz="1800" spc="-100" baseline="0" dirty="0" smtClean="0">
                          <a:latin typeface="+mn-ea"/>
                          <a:ea typeface="+mn-ea"/>
                        </a:rPr>
                        <a:t>　減少額方式は選択できません。）</a:t>
                      </a:r>
                      <a:endParaRPr kumimoji="1" lang="en-US" altLang="ja-JP" sz="1800" spc="-100" baseline="0" dirty="0" smtClean="0">
                        <a:solidFill>
                          <a:srgbClr val="C00000"/>
                        </a:solidFill>
                        <a:latin typeface="+mn-ea"/>
                        <a:ea typeface="+mn-ea"/>
                      </a:endParaRPr>
                    </a:p>
                  </a:txBody>
                  <a:tcP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10668123"/>
                  </a:ext>
                </a:extLst>
              </a:tr>
            </a:tbl>
          </a:graphicData>
        </a:graphic>
      </p:graphicFrame>
      <p:graphicFrame>
        <p:nvGraphicFramePr>
          <p:cNvPr id="20" name="表 19"/>
          <p:cNvGraphicFramePr>
            <a:graphicFrameLocks noGrp="1"/>
          </p:cNvGraphicFramePr>
          <p:nvPr>
            <p:extLst/>
          </p:nvPr>
        </p:nvGraphicFramePr>
        <p:xfrm>
          <a:off x="4467070" y="2235966"/>
          <a:ext cx="7664970" cy="3448348"/>
        </p:xfrm>
        <a:graphic>
          <a:graphicData uri="http://schemas.openxmlformats.org/drawingml/2006/table">
            <a:tbl>
              <a:tblPr firstRow="1" bandRow="1">
                <a:tableStyleId>{5940675A-B579-460E-94D1-54222C63F5DA}</a:tableStyleId>
              </a:tblPr>
              <a:tblGrid>
                <a:gridCol w="7664970">
                  <a:extLst>
                    <a:ext uri="{9D8B030D-6E8A-4147-A177-3AD203B41FA5}">
                      <a16:colId xmlns:a16="http://schemas.microsoft.com/office/drawing/2014/main" val="1509066736"/>
                    </a:ext>
                  </a:extLst>
                </a:gridCol>
              </a:tblGrid>
              <a:tr h="384776">
                <a:tc>
                  <a:txBody>
                    <a:bodyPr/>
                    <a:lstStyle/>
                    <a:p>
                      <a:pPr algn="l">
                        <a:lnSpc>
                          <a:spcPts val="1600"/>
                        </a:lnSpc>
                      </a:pPr>
                      <a:r>
                        <a:rPr kumimoji="1" lang="ja-JP" altLang="en-US" sz="1800" b="1" dirty="0" smtClean="0">
                          <a:latin typeface="MS UI Gothic" panose="020B0600070205080204" pitchFamily="50" charset="-128"/>
                          <a:ea typeface="MS UI Gothic" panose="020B0600070205080204" pitchFamily="50" charset="-128"/>
                        </a:rPr>
                        <a:t>早期一部支払い制度の概要</a:t>
                      </a:r>
                      <a:endParaRPr kumimoji="1" lang="ja-JP" altLang="en-US" sz="1800" dirty="0">
                        <a:latin typeface="MS UI Gothic" panose="020B0600070205080204" pitchFamily="50" charset="-128"/>
                        <a:ea typeface="MS UI Gothic" panose="020B060007020508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360218913"/>
                  </a:ext>
                </a:extLst>
              </a:tr>
              <a:tr h="3063572">
                <a:tc>
                  <a:txBody>
                    <a:bodyPr/>
                    <a:lstStyle/>
                    <a:p>
                      <a:pPr marL="185738" indent="-185738" algn="l">
                        <a:lnSpc>
                          <a:spcPct val="100000"/>
                        </a:lnSpc>
                        <a:spcBef>
                          <a:spcPts val="1200"/>
                        </a:spcBef>
                      </a:pPr>
                      <a:r>
                        <a:rPr kumimoji="1" lang="en-US" altLang="ja-JP" sz="1800" spc="0" dirty="0" smtClean="0">
                          <a:latin typeface="+mn-ea"/>
                          <a:ea typeface="+mn-ea"/>
                        </a:rPr>
                        <a:t>【</a:t>
                      </a:r>
                      <a:r>
                        <a:rPr kumimoji="1" lang="ja-JP" altLang="en-US" sz="1800" spc="0" dirty="0" smtClean="0">
                          <a:latin typeface="+mn-ea"/>
                          <a:ea typeface="+mn-ea"/>
                        </a:rPr>
                        <a:t>イメージ</a:t>
                      </a:r>
                      <a:r>
                        <a:rPr kumimoji="1" lang="en-US" altLang="ja-JP" sz="1800" spc="0" dirty="0" smtClean="0">
                          <a:latin typeface="+mn-ea"/>
                          <a:ea typeface="+mn-ea"/>
                        </a:rPr>
                        <a:t>】</a:t>
                      </a:r>
                    </a:p>
                    <a:p>
                      <a:pPr marL="185738" indent="-185738" algn="l">
                        <a:lnSpc>
                          <a:spcPts val="1600"/>
                        </a:lnSpc>
                      </a:pPr>
                      <a:endParaRPr kumimoji="1" lang="en-US" altLang="ja-JP" sz="1800" spc="0" baseline="0" dirty="0" smtClean="0">
                        <a:solidFill>
                          <a:srgbClr val="C00000"/>
                        </a:solidFill>
                        <a:latin typeface="+mn-ea"/>
                        <a:ea typeface="+mn-ea"/>
                      </a:endParaRPr>
                    </a:p>
                    <a:p>
                      <a:pPr marL="185738" indent="-185738" algn="l">
                        <a:lnSpc>
                          <a:spcPts val="1600"/>
                        </a:lnSpc>
                      </a:pPr>
                      <a:endParaRPr kumimoji="1" lang="en-US" altLang="ja-JP" sz="1800" spc="0" baseline="0" dirty="0" smtClean="0">
                        <a:solidFill>
                          <a:srgbClr val="C00000"/>
                        </a:solidFill>
                        <a:latin typeface="+mn-ea"/>
                        <a:ea typeface="+mn-ea"/>
                      </a:endParaRPr>
                    </a:p>
                    <a:p>
                      <a:pPr marL="185738" indent="-185738" algn="l">
                        <a:lnSpc>
                          <a:spcPts val="1600"/>
                        </a:lnSpc>
                      </a:pPr>
                      <a:endParaRPr kumimoji="1" lang="en-US" altLang="ja-JP" sz="1800" spc="0" baseline="0" dirty="0" smtClean="0">
                        <a:solidFill>
                          <a:srgbClr val="C00000"/>
                        </a:solidFill>
                        <a:latin typeface="+mn-ea"/>
                        <a:ea typeface="+mn-ea"/>
                      </a:endParaRPr>
                    </a:p>
                    <a:p>
                      <a:pPr marL="185738" indent="-185738" algn="l">
                        <a:lnSpc>
                          <a:spcPts val="1600"/>
                        </a:lnSpc>
                      </a:pPr>
                      <a:endParaRPr kumimoji="1" lang="en-US" altLang="ja-JP" sz="1800" spc="0" baseline="0" dirty="0" smtClean="0">
                        <a:solidFill>
                          <a:srgbClr val="C00000"/>
                        </a:solidFill>
                        <a:latin typeface="+mn-ea"/>
                        <a:ea typeface="+mn-ea"/>
                      </a:endParaRPr>
                    </a:p>
                    <a:p>
                      <a:pPr marL="185738" indent="-185738" algn="l">
                        <a:lnSpc>
                          <a:spcPts val="1600"/>
                        </a:lnSpc>
                      </a:pPr>
                      <a:endParaRPr kumimoji="1" lang="en-US" altLang="ja-JP" sz="1800" spc="0" baseline="0" dirty="0" smtClean="0">
                        <a:solidFill>
                          <a:srgbClr val="C00000"/>
                        </a:solidFill>
                        <a:latin typeface="+mn-ea"/>
                        <a:ea typeface="+mn-ea"/>
                      </a:endParaRPr>
                    </a:p>
                    <a:p>
                      <a:pPr marL="185738" indent="-185738" algn="l">
                        <a:lnSpc>
                          <a:spcPts val="1600"/>
                        </a:lnSpc>
                      </a:pPr>
                      <a:endParaRPr kumimoji="1" lang="en-US" altLang="ja-JP" sz="1800" spc="0" baseline="0" dirty="0" smtClean="0">
                        <a:solidFill>
                          <a:srgbClr val="C00000"/>
                        </a:solidFill>
                        <a:latin typeface="+mn-ea"/>
                        <a:ea typeface="+mn-ea"/>
                      </a:endParaRPr>
                    </a:p>
                    <a:p>
                      <a:pPr marL="185738" indent="-185738" algn="l">
                        <a:lnSpc>
                          <a:spcPts val="1600"/>
                        </a:lnSpc>
                      </a:pPr>
                      <a:endParaRPr kumimoji="1" lang="en-US" altLang="ja-JP" sz="1800" spc="0" baseline="0" dirty="0" smtClean="0">
                        <a:solidFill>
                          <a:srgbClr val="C00000"/>
                        </a:solidFill>
                        <a:latin typeface="+mn-ea"/>
                        <a:ea typeface="+mn-ea"/>
                      </a:endParaRPr>
                    </a:p>
                    <a:p>
                      <a:pPr marL="185738" indent="-185738" algn="l">
                        <a:lnSpc>
                          <a:spcPts val="1600"/>
                        </a:lnSpc>
                      </a:pPr>
                      <a:endParaRPr kumimoji="1" lang="en-US" altLang="ja-JP" sz="1800" spc="0" baseline="0" dirty="0" smtClean="0">
                        <a:solidFill>
                          <a:srgbClr val="C00000"/>
                        </a:solidFill>
                        <a:latin typeface="+mn-ea"/>
                        <a:ea typeface="+mn-ea"/>
                      </a:endParaRPr>
                    </a:p>
                    <a:p>
                      <a:pPr marL="185738" indent="-185738" algn="l">
                        <a:lnSpc>
                          <a:spcPts val="1600"/>
                        </a:lnSpc>
                      </a:pPr>
                      <a:endParaRPr kumimoji="1" lang="en-US" altLang="ja-JP" sz="1800" spc="0" baseline="0" dirty="0" smtClean="0">
                        <a:solidFill>
                          <a:srgbClr val="C00000"/>
                        </a:solidFill>
                        <a:latin typeface="+mn-ea"/>
                        <a:ea typeface="+mn-ea"/>
                      </a:endParaRPr>
                    </a:p>
                    <a:p>
                      <a:pPr marL="185738" indent="-185738" algn="l">
                        <a:lnSpc>
                          <a:spcPts val="1600"/>
                        </a:lnSpc>
                      </a:pPr>
                      <a:endParaRPr kumimoji="1" lang="en-US" altLang="ja-JP" sz="1800" spc="0" baseline="0" dirty="0" smtClean="0">
                        <a:solidFill>
                          <a:srgbClr val="C00000"/>
                        </a:solidFill>
                        <a:latin typeface="+mn-ea"/>
                        <a:ea typeface="+mn-ea"/>
                      </a:endParaRPr>
                    </a:p>
                  </a:txBody>
                  <a:tcP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10668123"/>
                  </a:ext>
                </a:extLst>
              </a:tr>
            </a:tbl>
          </a:graphicData>
        </a:graphic>
      </p:graphicFrame>
      <p:sp>
        <p:nvSpPr>
          <p:cNvPr id="21" name="角丸四角形 20"/>
          <p:cNvSpPr/>
          <p:nvPr/>
        </p:nvSpPr>
        <p:spPr>
          <a:xfrm>
            <a:off x="45913" y="5751871"/>
            <a:ext cx="12086127" cy="109481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en-US" altLang="ja-JP" sz="1500" dirty="0" smtClean="0"/>
              <a:t>※</a:t>
            </a:r>
            <a:r>
              <a:rPr lang="ja-JP" altLang="en-US" sz="1500" u="sng" dirty="0" smtClean="0"/>
              <a:t>営業</a:t>
            </a:r>
            <a:r>
              <a:rPr lang="ja-JP" altLang="en-US" sz="1500" u="sng" dirty="0"/>
              <a:t>時間短縮協力金（</a:t>
            </a:r>
            <a:r>
              <a:rPr lang="ja-JP" altLang="en-US" sz="1500" u="sng" dirty="0" smtClean="0"/>
              <a:t>第８次</a:t>
            </a:r>
            <a:r>
              <a:rPr lang="ja-JP" altLang="en-US" sz="1500" u="sng" dirty="0"/>
              <a:t>）</a:t>
            </a:r>
          </a:p>
          <a:p>
            <a:pPr>
              <a:lnSpc>
                <a:spcPts val="1600"/>
              </a:lnSpc>
            </a:pPr>
            <a:r>
              <a:rPr lang="ja-JP" altLang="en-US" sz="1500" dirty="0"/>
              <a:t>　　早期一部支払いの制度詳細は</a:t>
            </a:r>
            <a:r>
              <a:rPr lang="ja-JP" altLang="en-US" sz="1500" dirty="0" smtClean="0"/>
              <a:t>、</a:t>
            </a:r>
            <a:r>
              <a:rPr lang="ja-JP" altLang="en-US" sz="1500" b="1" dirty="0" smtClean="0">
                <a:solidFill>
                  <a:srgbClr val="C00000"/>
                </a:solidFill>
              </a:rPr>
              <a:t>９月</a:t>
            </a:r>
            <a:r>
              <a:rPr lang="en-US" altLang="ja-JP" sz="1500" b="1" dirty="0" smtClean="0">
                <a:solidFill>
                  <a:srgbClr val="C00000"/>
                </a:solidFill>
              </a:rPr>
              <a:t>24</a:t>
            </a:r>
            <a:r>
              <a:rPr lang="ja-JP" altLang="en-US" sz="1500" b="1" dirty="0" smtClean="0">
                <a:solidFill>
                  <a:srgbClr val="C00000"/>
                </a:solidFill>
              </a:rPr>
              <a:t>日（金）</a:t>
            </a:r>
            <a:r>
              <a:rPr lang="ja-JP" altLang="en-US" sz="1500" dirty="0" smtClean="0"/>
              <a:t>に公表</a:t>
            </a:r>
            <a:r>
              <a:rPr lang="ja-JP" altLang="en-US" sz="1500" dirty="0"/>
              <a:t>します</a:t>
            </a:r>
            <a:r>
              <a:rPr lang="ja-JP" altLang="en-US" sz="1500" dirty="0" smtClean="0"/>
              <a:t>。</a:t>
            </a:r>
            <a:endParaRPr lang="en-US" altLang="ja-JP" sz="1500" dirty="0" smtClean="0"/>
          </a:p>
          <a:p>
            <a:pPr marL="182563" indent="-182563">
              <a:lnSpc>
                <a:spcPts val="1600"/>
              </a:lnSpc>
              <a:spcBef>
                <a:spcPts val="300"/>
              </a:spcBef>
            </a:pPr>
            <a:r>
              <a:rPr lang="en-US" altLang="ja-JP" sz="1500" dirty="0" smtClean="0"/>
              <a:t>※</a:t>
            </a:r>
            <a:r>
              <a:rPr lang="ja-JP" altLang="en-US" sz="1500" spc="-60" dirty="0" smtClean="0"/>
              <a:t>本申請の際には、これまでの協力金申請と同様の手続きが必要です。本申請を行わない場合、また、要請に全面的に協力していない等の事実が発覚した際には、前払い金は返還いただくとともに、違約金の支払いを請求する場合があります。</a:t>
            </a:r>
            <a:endParaRPr lang="en-US" altLang="ja-JP" sz="1500" spc="-60" dirty="0" smtClean="0"/>
          </a:p>
        </p:txBody>
      </p:sp>
      <p:pic>
        <p:nvPicPr>
          <p:cNvPr id="4" name="図 3"/>
          <p:cNvPicPr>
            <a:picLocks noChangeAspect="1"/>
          </p:cNvPicPr>
          <p:nvPr/>
        </p:nvPicPr>
        <p:blipFill>
          <a:blip r:embed="rId2"/>
          <a:stretch>
            <a:fillRect/>
          </a:stretch>
        </p:blipFill>
        <p:spPr>
          <a:xfrm>
            <a:off x="4467069" y="2933027"/>
            <a:ext cx="7634675" cy="2651695"/>
          </a:xfrm>
          <a:prstGeom prst="rect">
            <a:avLst/>
          </a:prstGeom>
        </p:spPr>
      </p:pic>
      <p:sp>
        <p:nvSpPr>
          <p:cNvPr id="11"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bg1"/>
                </a:solidFill>
              </a:rPr>
              <a:t>11</a:t>
            </a:fld>
            <a:endParaRPr kumimoji="1" lang="ja-JP" altLang="en-US" sz="1800" dirty="0">
              <a:solidFill>
                <a:schemeClr val="bg1"/>
              </a:solidFill>
            </a:endParaRPr>
          </a:p>
        </p:txBody>
      </p:sp>
    </p:spTree>
    <p:extLst>
      <p:ext uri="{BB962C8B-B14F-4D97-AF65-F5344CB8AC3E}">
        <p14:creationId xmlns:p14="http://schemas.microsoft.com/office/powerpoint/2010/main" val="619856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ChangeArrowheads="1"/>
          </p:cNvSpPr>
          <p:nvPr/>
        </p:nvSpPr>
        <p:spPr bwMode="auto">
          <a:xfrm>
            <a:off x="180565" y="1046077"/>
            <a:ext cx="11826042" cy="5383525"/>
          </a:xfrm>
          <a:prstGeom prst="rect">
            <a:avLst/>
          </a:prstGeom>
          <a:solidFill>
            <a:schemeClr val="accent2">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895350" marR="0" lvl="0" indent="-712788" algn="l" defTabSz="914400" rtl="0" eaLnBrk="0" fontAlgn="base" latinLnBrk="0" hangingPunct="0">
              <a:lnSpc>
                <a:spcPct val="100000"/>
              </a:lnSpc>
              <a:spcBef>
                <a:spcPts val="1200"/>
              </a:spcBef>
              <a:spcAft>
                <a:spcPct val="0"/>
              </a:spcAft>
              <a:buClrTx/>
              <a:buSzTx/>
              <a:buFontTx/>
              <a:buNone/>
              <a:tabLst/>
            </a:pPr>
            <a:r>
              <a:rPr kumimoji="0" lang="ja-JP" altLang="en-US" sz="24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１　実施期間（要請期間）</a:t>
            </a:r>
            <a:endParaRPr kumimoji="0" lang="en-US" altLang="ja-JP" sz="2400" b="1" i="0" u="sng" strike="noStrike" cap="none" normalizeH="0" baseline="0" dirty="0" smtClean="0">
              <a:ln>
                <a:noFill/>
              </a:ln>
              <a:solidFill>
                <a:schemeClr val="accent2">
                  <a:lumMod val="50000"/>
                </a:schemeClr>
              </a:solidFill>
              <a:effectLst/>
              <a:latin typeface="MS UI Gothic" panose="020B0600070205080204" pitchFamily="50" charset="-128"/>
              <a:ea typeface="MS UI Gothic" panose="020B0600070205080204" pitchFamily="50" charset="-128"/>
              <a:cs typeface="Times New Roman" panose="02020603050405020304" pitchFamily="18" charset="0"/>
            </a:endParaRPr>
          </a:p>
          <a:p>
            <a:pPr marL="895350" marR="0" lvl="0" indent="-712788" algn="l" defTabSz="914400" rtl="0" eaLnBrk="0" fontAlgn="base" latinLnBrk="0" hangingPunct="0">
              <a:lnSpc>
                <a:spcPts val="2200"/>
              </a:lnSpc>
              <a:spcBef>
                <a:spcPts val="600"/>
              </a:spcBef>
              <a:spcAft>
                <a:spcPct val="0"/>
              </a:spcAft>
              <a:buClrTx/>
              <a:buSzTx/>
              <a:buFontTx/>
              <a:buNone/>
              <a:tabLst/>
            </a:pPr>
            <a:r>
              <a:rPr kumimoji="0" lang="ja-JP" altLang="en-US" sz="2000" b="1" dirty="0" smtClean="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000" b="0" i="0" strike="noStrike" cap="none" normalizeH="0" baseline="0" dirty="0" smtClean="0">
                <a:ln>
                  <a:noFill/>
                </a:ln>
                <a:solidFill>
                  <a:schemeClr val="tx1"/>
                </a:solidFill>
                <a:effectLst/>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ja-JP" sz="2200" b="0" i="0" strike="noStrike" cap="none" normalizeH="0" baseline="0" dirty="0" smtClean="0">
                <a:ln>
                  <a:noFill/>
                </a:ln>
                <a:effectLst/>
                <a:latin typeface="MS UI Gothic" panose="020B0600070205080204" pitchFamily="50" charset="-128"/>
                <a:ea typeface="MS UI Gothic" panose="020B0600070205080204" pitchFamily="50" charset="-128"/>
                <a:cs typeface="Times New Roman" panose="02020603050405020304" pitchFamily="18" charset="0"/>
              </a:rPr>
              <a:t>令和３年</a:t>
            </a:r>
            <a:r>
              <a:rPr kumimoji="0" lang="ja-JP" altLang="en-US" sz="2200" b="1"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９</a:t>
            </a:r>
            <a:r>
              <a:rPr kumimoji="0" lang="ja-JP" altLang="en-US" sz="2200" b="1" i="0" strike="noStrike" cap="none" normalizeH="0" baseline="0" dirty="0" smtClean="0">
                <a:ln>
                  <a:noFill/>
                </a:ln>
                <a:solidFill>
                  <a:srgbClr val="C00000"/>
                </a:solidFill>
                <a:effectLst/>
                <a:latin typeface="MS UI Gothic" panose="020B0600070205080204" pitchFamily="50" charset="-128"/>
                <a:ea typeface="MS UI Gothic" panose="020B0600070205080204" pitchFamily="50" charset="-128"/>
                <a:cs typeface="Times New Roman" panose="02020603050405020304" pitchFamily="18" charset="0"/>
              </a:rPr>
              <a:t>月</a:t>
            </a:r>
            <a:r>
              <a:rPr kumimoji="0" lang="en-US" altLang="ja-JP" sz="2200" b="1"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1</a:t>
            </a:r>
            <a:r>
              <a:rPr kumimoji="0" lang="en-US" altLang="ja-JP" sz="2200" b="1"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3</a:t>
            </a:r>
            <a:r>
              <a:rPr kumimoji="0" lang="ja-JP" altLang="ja-JP" sz="2200" b="1" i="0" strike="noStrike" cap="none" normalizeH="0" baseline="0" dirty="0" smtClean="0">
                <a:ln>
                  <a:noFill/>
                </a:ln>
                <a:solidFill>
                  <a:srgbClr val="C00000"/>
                </a:solidFill>
                <a:effectLst/>
                <a:latin typeface="MS UI Gothic" panose="020B0600070205080204" pitchFamily="50" charset="-128"/>
                <a:ea typeface="MS UI Gothic" panose="020B0600070205080204" pitchFamily="50" charset="-128"/>
                <a:cs typeface="Times New Roman" panose="02020603050405020304" pitchFamily="18" charset="0"/>
              </a:rPr>
              <a:t>日（</a:t>
            </a:r>
            <a:r>
              <a:rPr kumimoji="0" lang="ja-JP" altLang="en-US" sz="2200" b="1"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月</a:t>
            </a:r>
            <a:r>
              <a:rPr kumimoji="0" lang="ja-JP" altLang="ja-JP" sz="2200" b="1" i="0" strike="noStrike" cap="none" normalizeH="0" baseline="0" dirty="0" smtClean="0">
                <a:ln>
                  <a:noFill/>
                </a:ln>
                <a:solidFill>
                  <a:srgbClr val="C00000"/>
                </a:solidFill>
                <a:effectLst/>
                <a:latin typeface="MS UI Gothic" panose="020B0600070205080204" pitchFamily="50" charset="-128"/>
                <a:ea typeface="MS UI Gothic" panose="020B0600070205080204" pitchFamily="50" charset="-128"/>
                <a:cs typeface="Times New Roman" panose="02020603050405020304" pitchFamily="18" charset="0"/>
              </a:rPr>
              <a:t>）</a:t>
            </a:r>
            <a:r>
              <a:rPr kumimoji="0" lang="ja-JP" altLang="ja-JP" sz="2200" b="0" i="0" strike="noStrike" cap="none" normalizeH="0" baseline="0" dirty="0" smtClean="0">
                <a:ln>
                  <a:noFill/>
                </a:ln>
                <a:effectLst/>
                <a:latin typeface="MS UI Gothic" panose="020B0600070205080204" pitchFamily="50" charset="-128"/>
                <a:ea typeface="MS UI Gothic" panose="020B0600070205080204" pitchFamily="50" charset="-128"/>
                <a:cs typeface="Times New Roman" panose="02020603050405020304" pitchFamily="18" charset="0"/>
              </a:rPr>
              <a:t>～</a:t>
            </a:r>
            <a:r>
              <a:rPr kumimoji="0" lang="ja-JP" altLang="en-US" sz="2200" b="0" i="0" strike="noStrike" cap="none" normalizeH="0" baseline="0" dirty="0" smtClean="0">
                <a:ln>
                  <a:noFill/>
                </a:ln>
                <a:effectLst/>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200" b="1" i="0" strike="noStrike" cap="none" normalizeH="0" baseline="0" dirty="0" smtClean="0">
                <a:ln>
                  <a:noFill/>
                </a:ln>
                <a:solidFill>
                  <a:srgbClr val="C00000"/>
                </a:solidFill>
                <a:effectLst/>
                <a:latin typeface="MS UI Gothic" panose="020B0600070205080204" pitchFamily="50" charset="-128"/>
                <a:ea typeface="MS UI Gothic" panose="020B0600070205080204" pitchFamily="50" charset="-128"/>
                <a:cs typeface="Times New Roman" panose="02020603050405020304" pitchFamily="18" charset="0"/>
              </a:rPr>
              <a:t>９</a:t>
            </a:r>
            <a:r>
              <a:rPr kumimoji="0" lang="ja-JP" altLang="ja-JP" sz="2200" b="1" i="0" strike="noStrike" cap="none" normalizeH="0" baseline="0" dirty="0" smtClean="0">
                <a:ln>
                  <a:noFill/>
                </a:ln>
                <a:solidFill>
                  <a:srgbClr val="C00000"/>
                </a:solidFill>
                <a:effectLst/>
                <a:latin typeface="MS UI Gothic" panose="020B0600070205080204" pitchFamily="50" charset="-128"/>
                <a:ea typeface="MS UI Gothic" panose="020B0600070205080204" pitchFamily="50" charset="-128"/>
                <a:cs typeface="Times New Roman" panose="02020603050405020304" pitchFamily="18" charset="0"/>
              </a:rPr>
              <a:t>月</a:t>
            </a:r>
            <a:r>
              <a:rPr kumimoji="0" lang="en-US" altLang="ja-JP" sz="2200" b="1"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3</a:t>
            </a:r>
            <a:r>
              <a:rPr kumimoji="0" lang="en-US" altLang="ja-JP" sz="2200" b="1"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0</a:t>
            </a:r>
            <a:r>
              <a:rPr kumimoji="0" lang="ja-JP" altLang="en-US" sz="2200" b="1" i="0" strike="noStrike" cap="none" normalizeH="0" baseline="0" dirty="0" smtClean="0">
                <a:ln>
                  <a:noFill/>
                </a:ln>
                <a:solidFill>
                  <a:srgbClr val="C00000"/>
                </a:solidFill>
                <a:effectLst/>
                <a:latin typeface="MS UI Gothic" panose="020B0600070205080204" pitchFamily="50" charset="-128"/>
                <a:ea typeface="MS UI Gothic" panose="020B0600070205080204" pitchFamily="50" charset="-128"/>
                <a:cs typeface="Times New Roman" panose="02020603050405020304" pitchFamily="18" charset="0"/>
              </a:rPr>
              <a:t>日（木）</a:t>
            </a:r>
            <a:endParaRPr kumimoji="0" lang="en-US" altLang="ja-JP" sz="2000" b="0" i="0" strike="noStrike" cap="none" spc="-100" normalizeH="0" dirty="0" smtClean="0">
              <a:ln>
                <a:noFill/>
              </a:ln>
              <a:effectLst/>
              <a:latin typeface="+mn-ea"/>
              <a:cs typeface="Times New Roman" panose="02020603050405020304" pitchFamily="18" charset="0"/>
            </a:endParaRPr>
          </a:p>
          <a:p>
            <a:pPr marL="895350" lvl="0" indent="-712788">
              <a:spcBef>
                <a:spcPts val="1800"/>
              </a:spcBef>
            </a:pPr>
            <a:r>
              <a:rPr kumimoji="0" lang="ja-JP" altLang="en-US" sz="24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２</a:t>
            </a:r>
            <a:r>
              <a:rPr kumimoji="0" lang="ja-JP" altLang="en-US" sz="2400" b="1" u="sng" dirty="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4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対象区域</a:t>
            </a:r>
            <a:endParaRPr kumimoji="0" lang="en-US" altLang="ja-JP" sz="2400" b="1" u="sng" dirty="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endParaRPr>
          </a:p>
          <a:p>
            <a:pPr marL="895350" lvl="0" indent="-712788">
              <a:spcBef>
                <a:spcPts val="300"/>
              </a:spcBef>
            </a:pPr>
            <a:r>
              <a:rPr kumimoji="0" lang="ja-JP" altLang="en-US" sz="2000" b="1" dirty="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000" dirty="0">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200" u="sng"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香川県</a:t>
            </a:r>
            <a:r>
              <a:rPr kumimoji="0" lang="ja-JP" altLang="en-US" sz="2200" u="sng"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全域</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　</a:t>
            </a:r>
            <a:endParaRPr kumimoji="0" lang="en-US" altLang="ja-JP" dirty="0" smtClean="0">
              <a:latin typeface="MS UI Gothic" panose="020B0600070205080204" pitchFamily="50" charset="-128"/>
              <a:ea typeface="MS UI Gothic" panose="020B0600070205080204" pitchFamily="50" charset="-128"/>
              <a:cs typeface="Times New Roman" panose="02020603050405020304" pitchFamily="18" charset="0"/>
            </a:endParaRPr>
          </a:p>
          <a:p>
            <a:pPr marL="895350" indent="-712788">
              <a:spcBef>
                <a:spcPts val="1800"/>
              </a:spcBef>
            </a:pPr>
            <a:r>
              <a:rPr kumimoji="0" lang="ja-JP" altLang="en-US" sz="2400" b="1" u="sng" dirty="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３　根拠</a:t>
            </a:r>
            <a:endParaRPr kumimoji="0" lang="en-US" altLang="ja-JP" sz="2400" b="1" u="sng" dirty="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endParaRPr>
          </a:p>
          <a:p>
            <a:pPr marL="895350" lvl="0" indent="-712788">
              <a:spcBef>
                <a:spcPts val="300"/>
              </a:spcBef>
            </a:pPr>
            <a:r>
              <a:rPr kumimoji="0" lang="ja-JP" altLang="en-US" sz="2000" b="1" dirty="0" smtClean="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000" dirty="0">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特措法第</a:t>
            </a:r>
            <a:r>
              <a:rPr kumimoji="0" lang="en-US" altLang="ja-JP" sz="2200" dirty="0" smtClean="0">
                <a:latin typeface="MS UI Gothic" panose="020B0600070205080204" pitchFamily="50" charset="-128"/>
                <a:ea typeface="MS UI Gothic" panose="020B0600070205080204" pitchFamily="50" charset="-128"/>
                <a:cs typeface="Times New Roman" panose="02020603050405020304" pitchFamily="18" charset="0"/>
              </a:rPr>
              <a:t>24</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条第９項</a:t>
            </a:r>
            <a:endParaRPr kumimoji="0" lang="en-US" altLang="ja-JP" sz="2200" dirty="0" smtClean="0">
              <a:latin typeface="MS UI Gothic" panose="020B0600070205080204" pitchFamily="50" charset="-128"/>
              <a:ea typeface="MS UI Gothic" panose="020B0600070205080204" pitchFamily="50" charset="-128"/>
              <a:cs typeface="Times New Roman" panose="02020603050405020304" pitchFamily="18" charset="0"/>
            </a:endParaRPr>
          </a:p>
          <a:p>
            <a:pPr marL="895350" indent="-712788">
              <a:spcBef>
                <a:spcPts val="1800"/>
              </a:spcBef>
            </a:pPr>
            <a:r>
              <a:rPr kumimoji="0" lang="ja-JP" altLang="en-US" sz="2400" b="1" u="sng" dirty="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４　</a:t>
            </a:r>
            <a:r>
              <a:rPr kumimoji="0" lang="ja-JP" altLang="en-US" sz="24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対象</a:t>
            </a:r>
            <a:endParaRPr kumimoji="0" lang="en-US" altLang="ja-JP" sz="24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endParaRPr>
          </a:p>
          <a:p>
            <a:pPr marL="895350" indent="-352425">
              <a:lnSpc>
                <a:spcPts val="2400"/>
              </a:lnSpc>
              <a:spcBef>
                <a:spcPts val="300"/>
              </a:spcBef>
            </a:pPr>
            <a:r>
              <a:rPr kumimoji="0" lang="ja-JP" altLang="en-US" sz="2200" u="sng"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香川県内</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において、建築物の床面積の合計が</a:t>
            </a:r>
            <a:r>
              <a:rPr kumimoji="0" lang="en-US" altLang="ja-JP" sz="2200" u="sng"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1,000</a:t>
            </a:r>
            <a:r>
              <a:rPr kumimoji="0" lang="ja-JP" altLang="en-US" sz="2200" u="sng"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㎡超</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の大規模施設を運営する事業者</a:t>
            </a:r>
            <a:endParaRPr kumimoji="0" lang="en-US" altLang="ja-JP" sz="2200" dirty="0" smtClean="0">
              <a:latin typeface="MS UI Gothic" panose="020B0600070205080204" pitchFamily="50" charset="-128"/>
              <a:ea typeface="MS UI Gothic" panose="020B0600070205080204" pitchFamily="50" charset="-128"/>
              <a:cs typeface="Times New Roman" panose="02020603050405020304" pitchFamily="18" charset="0"/>
            </a:endParaRPr>
          </a:p>
          <a:p>
            <a:pPr marL="808038" indent="-265113">
              <a:lnSpc>
                <a:spcPts val="2400"/>
              </a:lnSpc>
              <a:spcBef>
                <a:spcPts val="0"/>
              </a:spcBef>
            </a:pP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及び大規模施設のテナント等の事業者　　　　　≪対象施設例は別紙≫</a:t>
            </a:r>
            <a:endParaRPr kumimoji="0" lang="en-US" altLang="ja-JP" sz="24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endParaRPr>
          </a:p>
          <a:p>
            <a:pPr marL="895350" lvl="0" indent="-712788">
              <a:spcBef>
                <a:spcPts val="1800"/>
              </a:spcBef>
            </a:pPr>
            <a:r>
              <a:rPr kumimoji="0" lang="ja-JP" altLang="en-US" sz="24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５</a:t>
            </a:r>
            <a:r>
              <a:rPr kumimoji="0" lang="ja-JP" altLang="en-US" sz="2400" b="1" u="sng" dirty="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　要請の内容</a:t>
            </a:r>
            <a:endParaRPr kumimoji="0" lang="en-US" altLang="ja-JP" sz="2400" b="1" u="sng" dirty="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endParaRPr>
          </a:p>
          <a:p>
            <a:pPr marL="714375" lvl="0" indent="-714375">
              <a:spcBef>
                <a:spcPts val="300"/>
              </a:spcBef>
            </a:pPr>
            <a:r>
              <a:rPr kumimoji="0" lang="ja-JP" altLang="en-US" sz="22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200" dirty="0">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夜間営業して</a:t>
            </a:r>
            <a:r>
              <a:rPr kumimoji="0" lang="ja-JP" altLang="en-US" sz="2200" dirty="0">
                <a:latin typeface="MS UI Gothic" panose="020B0600070205080204" pitchFamily="50" charset="-128"/>
                <a:ea typeface="MS UI Gothic" panose="020B0600070205080204" pitchFamily="50" charset="-128"/>
                <a:cs typeface="Times New Roman" panose="02020603050405020304" pitchFamily="18" charset="0"/>
              </a:rPr>
              <a:t>いる大規模施設を運営する事業者</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、及び</a:t>
            </a:r>
            <a:r>
              <a:rPr kumimoji="0" lang="ja-JP" altLang="en-US" sz="2200" dirty="0">
                <a:latin typeface="MS UI Gothic" panose="020B0600070205080204" pitchFamily="50" charset="-128"/>
                <a:ea typeface="MS UI Gothic" panose="020B0600070205080204" pitchFamily="50" charset="-128"/>
                <a:cs typeface="Times New Roman" panose="02020603050405020304" pitchFamily="18" charset="0"/>
              </a:rPr>
              <a:t>大規模施設のテナント等の</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事業者に対し、</a:t>
            </a:r>
            <a:endParaRPr kumimoji="0" lang="en-US" altLang="ja-JP" sz="2200" dirty="0" smtClean="0">
              <a:latin typeface="MS UI Gothic" panose="020B0600070205080204" pitchFamily="50" charset="-128"/>
              <a:ea typeface="MS UI Gothic" panose="020B0600070205080204" pitchFamily="50" charset="-128"/>
              <a:cs typeface="Times New Roman" panose="02020603050405020304" pitchFamily="18" charset="0"/>
            </a:endParaRPr>
          </a:p>
          <a:p>
            <a:pPr marL="714375" indent="-714375">
              <a:spcBef>
                <a:spcPts val="300"/>
              </a:spcBef>
            </a:pPr>
            <a:r>
              <a:rPr kumimoji="0" lang="ja-JP" altLang="en-US" sz="2200" dirty="0">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dirty="0" smtClean="0">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 営業時間を</a:t>
            </a:r>
            <a:r>
              <a:rPr kumimoji="0" lang="ja-JP" altLang="en-US" sz="22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午前５時から</a:t>
            </a:r>
            <a:r>
              <a:rPr kumimoji="0" lang="ja-JP" altLang="en-US" sz="2200" u="sng"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午後８時まで</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とすること　（</a:t>
            </a:r>
            <a:r>
              <a:rPr kumimoji="0" lang="en-US" altLang="ja-JP" sz="2200" dirty="0" smtClean="0">
                <a:latin typeface="MS UI Gothic" panose="020B0600070205080204" pitchFamily="50" charset="-128"/>
                <a:ea typeface="MS UI Gothic" panose="020B0600070205080204" pitchFamily="50" charset="-128"/>
                <a:cs typeface="Times New Roman" panose="02020603050405020304" pitchFamily="18" charset="0"/>
              </a:rPr>
              <a:t>※</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イベント開催の場合は</a:t>
            </a:r>
            <a:r>
              <a:rPr kumimoji="0" lang="ja-JP" altLang="en-US" sz="2200" u="sng"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午後</a:t>
            </a:r>
            <a:r>
              <a:rPr kumimoji="0" lang="ja-JP" altLang="en-US" sz="2200" u="sng"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９時</a:t>
            </a:r>
            <a:r>
              <a:rPr kumimoji="0" lang="ja-JP" altLang="en-US" sz="2200" u="sng"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まで</a:t>
            </a:r>
            <a:r>
              <a:rPr kumimoji="0" lang="ja-JP" altLang="en-US" sz="2200" dirty="0" smtClean="0">
                <a:latin typeface="MS UI Gothic" panose="020B0600070205080204" pitchFamily="50" charset="-128"/>
                <a:ea typeface="MS UI Gothic" panose="020B0600070205080204" pitchFamily="50" charset="-128"/>
                <a:cs typeface="Times New Roman" panose="02020603050405020304" pitchFamily="18" charset="0"/>
              </a:rPr>
              <a:t>）</a:t>
            </a:r>
            <a:endParaRPr kumimoji="0" lang="en-US" altLang="ja-JP" sz="2200" dirty="0" smtClean="0">
              <a:latin typeface="MS UI Gothic" panose="020B0600070205080204" pitchFamily="50" charset="-128"/>
              <a:ea typeface="MS UI Gothic" panose="020B0600070205080204" pitchFamily="50" charset="-128"/>
              <a:cs typeface="Times New Roman" panose="02020603050405020304" pitchFamily="18" charset="0"/>
            </a:endParaRPr>
          </a:p>
        </p:txBody>
      </p:sp>
      <p:sp>
        <p:nvSpPr>
          <p:cNvPr id="6" name="正方形/長方形 5"/>
          <p:cNvSpPr/>
          <p:nvPr/>
        </p:nvSpPr>
        <p:spPr>
          <a:xfrm>
            <a:off x="180564" y="383976"/>
            <a:ext cx="6490579" cy="46455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t>大規模施設等への営業</a:t>
            </a:r>
            <a:r>
              <a:rPr lang="ja-JP" altLang="en-US" sz="2400" b="1" dirty="0"/>
              <a:t>時間短縮</a:t>
            </a:r>
            <a:r>
              <a:rPr lang="ja-JP" altLang="en-US" sz="2400" b="1" dirty="0" smtClean="0"/>
              <a:t>の第</a:t>
            </a:r>
            <a:r>
              <a:rPr lang="ja-JP" altLang="en-US" sz="2400" b="1" dirty="0"/>
              <a:t>２次</a:t>
            </a:r>
            <a:r>
              <a:rPr lang="ja-JP" altLang="en-US" sz="2400" b="1" dirty="0" smtClean="0"/>
              <a:t>要請</a:t>
            </a:r>
            <a:endParaRPr lang="en-US" altLang="ja-JP" sz="2400" b="1" dirty="0" smtClean="0"/>
          </a:p>
        </p:txBody>
      </p:sp>
      <p:sp>
        <p:nvSpPr>
          <p:cNvPr id="7"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12</a:t>
            </a:fld>
            <a:endParaRPr kumimoji="1" lang="ja-JP" altLang="en-US" sz="1800" dirty="0">
              <a:solidFill>
                <a:schemeClr val="tx1"/>
              </a:solidFill>
            </a:endParaRPr>
          </a:p>
        </p:txBody>
      </p:sp>
    </p:spTree>
    <p:extLst>
      <p:ext uri="{BB962C8B-B14F-4D97-AF65-F5344CB8AC3E}">
        <p14:creationId xmlns:p14="http://schemas.microsoft.com/office/powerpoint/2010/main" val="2696090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23825" y="747732"/>
          <a:ext cx="11938866" cy="5203515"/>
        </p:xfrm>
        <a:graphic>
          <a:graphicData uri="http://schemas.openxmlformats.org/drawingml/2006/table">
            <a:tbl>
              <a:tblPr firstRow="1" bandRow="1">
                <a:tableStyleId>{21E4AEA4-8DFA-4A89-87EB-49C32662AFE0}</a:tableStyleId>
              </a:tblPr>
              <a:tblGrid>
                <a:gridCol w="1497157">
                  <a:extLst>
                    <a:ext uri="{9D8B030D-6E8A-4147-A177-3AD203B41FA5}">
                      <a16:colId xmlns:a16="http://schemas.microsoft.com/office/drawing/2014/main" val="2306674016"/>
                    </a:ext>
                  </a:extLst>
                </a:gridCol>
                <a:gridCol w="10441709">
                  <a:extLst>
                    <a:ext uri="{9D8B030D-6E8A-4147-A177-3AD203B41FA5}">
                      <a16:colId xmlns:a16="http://schemas.microsoft.com/office/drawing/2014/main" val="3828528822"/>
                    </a:ext>
                  </a:extLst>
                </a:gridCol>
              </a:tblGrid>
              <a:tr h="385732">
                <a:tc>
                  <a:txBody>
                    <a:bodyPr/>
                    <a:lstStyle/>
                    <a:p>
                      <a:pPr algn="ctr">
                        <a:spcAft>
                          <a:spcPts val="0"/>
                        </a:spcAft>
                      </a:pPr>
                      <a:r>
                        <a:rPr lang="ja-JP" sz="1800" b="0" kern="100" baseline="0" dirty="0">
                          <a:effectLst/>
                          <a:latin typeface="游明朝" panose="02020400000000000000" pitchFamily="18" charset="-128"/>
                          <a:ea typeface="ＭＳ ゴシック" panose="020B0609070205080204" pitchFamily="49" charset="-128"/>
                          <a:cs typeface="Times New Roman" panose="02020603050405020304" pitchFamily="18" charset="0"/>
                        </a:rPr>
                        <a:t>種類</a:t>
                      </a:r>
                      <a:endParaRPr lang="ja-JP" sz="1800" b="0" kern="100" baseline="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sz="1800" b="0" kern="100" baseline="0" dirty="0">
                          <a:effectLst/>
                          <a:latin typeface="游明朝" panose="02020400000000000000" pitchFamily="18" charset="-128"/>
                          <a:ea typeface="ＭＳ ゴシック" panose="020B0609070205080204" pitchFamily="49" charset="-128"/>
                          <a:cs typeface="Times New Roman" panose="02020603050405020304" pitchFamily="18" charset="0"/>
                        </a:rPr>
                        <a:t>対象施設例</a:t>
                      </a:r>
                      <a:endParaRPr lang="ja-JP" sz="1800" b="0" kern="100" baseline="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67689389"/>
                  </a:ext>
                </a:extLst>
              </a:tr>
              <a:tr h="442420">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劇場等</a:t>
                      </a:r>
                    </a:p>
                  </a:txBody>
                  <a:tcPr marL="68580" marR="68580" marT="0" marB="0" anchor="ctr"/>
                </a:tc>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劇場、観覧場、映画館　等</a:t>
                      </a:r>
                    </a:p>
                  </a:txBody>
                  <a:tcPr marL="68580" marR="68580" marT="0" marB="0" anchor="ctr"/>
                </a:tc>
                <a:extLst>
                  <a:ext uri="{0D108BD9-81ED-4DB2-BD59-A6C34878D82A}">
                    <a16:rowId xmlns:a16="http://schemas.microsoft.com/office/drawing/2014/main" val="3179519774"/>
                  </a:ext>
                </a:extLst>
              </a:tr>
              <a:tr h="442420">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集会場等</a:t>
                      </a:r>
                    </a:p>
                  </a:txBody>
                  <a:tcPr marL="68580" marR="68580" marT="0" marB="0" anchor="ctr"/>
                </a:tc>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集会場、展示場、貸会議室、多目的ホール　等</a:t>
                      </a:r>
                    </a:p>
                  </a:txBody>
                  <a:tcPr marL="68580" marR="68580" marT="0" marB="0" anchor="ctr"/>
                </a:tc>
                <a:extLst>
                  <a:ext uri="{0D108BD9-81ED-4DB2-BD59-A6C34878D82A}">
                    <a16:rowId xmlns:a16="http://schemas.microsoft.com/office/drawing/2014/main" val="2425285937"/>
                  </a:ext>
                </a:extLst>
              </a:tr>
              <a:tr h="442420">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ホテル等</a:t>
                      </a:r>
                    </a:p>
                  </a:txBody>
                  <a:tcPr marL="68580" marR="68580" marT="0" marB="0" anchor="ctr"/>
                </a:tc>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ホテル、</a:t>
                      </a: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旅館（</a:t>
                      </a: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集会の用に供する部分に限る。）</a:t>
                      </a:r>
                    </a:p>
                  </a:txBody>
                  <a:tcPr marL="68580" marR="68580" marT="0" marB="0" anchor="ctr"/>
                </a:tc>
                <a:extLst>
                  <a:ext uri="{0D108BD9-81ED-4DB2-BD59-A6C34878D82A}">
                    <a16:rowId xmlns:a16="http://schemas.microsoft.com/office/drawing/2014/main" val="3280936229"/>
                  </a:ext>
                </a:extLst>
              </a:tr>
              <a:tr h="442420">
                <a:tc>
                  <a:txBody>
                    <a:bodyPr/>
                    <a:lstStyle/>
                    <a:p>
                      <a:pPr marL="0" algn="just" defTabSz="1320759" rtl="0" eaLnBrk="1" latinLnBrk="0" hangingPunct="1">
                        <a:spcAft>
                          <a:spcPts val="0"/>
                        </a:spcAft>
                      </a:pPr>
                      <a:r>
                        <a:rPr kumimoji="1" lang="ja-JP" sz="1800" b="0" kern="100" baseline="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博物館等</a:t>
                      </a:r>
                    </a:p>
                  </a:txBody>
                  <a:tcPr marL="68580" marR="68580" marT="0" marB="0" anchor="ctr"/>
                </a:tc>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博物館、美術館、科学館、記念館、水族館、動物園　等</a:t>
                      </a:r>
                    </a:p>
                  </a:txBody>
                  <a:tcPr marL="68580" marR="68580" marT="0" marB="0" anchor="ctr"/>
                </a:tc>
                <a:extLst>
                  <a:ext uri="{0D108BD9-81ED-4DB2-BD59-A6C34878D82A}">
                    <a16:rowId xmlns:a16="http://schemas.microsoft.com/office/drawing/2014/main" val="2306988480"/>
                  </a:ext>
                </a:extLst>
              </a:tr>
              <a:tr h="884840">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運動施設</a:t>
                      </a:r>
                    </a:p>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及び遊技場</a:t>
                      </a:r>
                    </a:p>
                  </a:txBody>
                  <a:tcPr marL="68580" marR="68580" marT="0" marB="0" anchor="ctr"/>
                </a:tc>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体育館、水泳場、陸上競技場、野球場、ゴルフ場、ゴルフ練習場、テニス場、バッティング練習場、ボウリング場、テーマパーク、遊園地、スポーツクラブ、パチンコ店、ゲームセンター　等</a:t>
                      </a:r>
                    </a:p>
                  </a:txBody>
                  <a:tcPr marL="68580" marR="68580" marT="0" marB="0" anchor="ctr"/>
                </a:tc>
                <a:extLst>
                  <a:ext uri="{0D108BD9-81ED-4DB2-BD59-A6C34878D82A}">
                    <a16:rowId xmlns:a16="http://schemas.microsoft.com/office/drawing/2014/main" val="3339418977"/>
                  </a:ext>
                </a:extLst>
              </a:tr>
              <a:tr h="442420">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遊興施設</a:t>
                      </a:r>
                    </a:p>
                  </a:txBody>
                  <a:tcPr marL="68580" marR="68580" marT="0" marB="0" anchor="ctr"/>
                </a:tc>
                <a:tc>
                  <a:txBody>
                    <a:bodyPr/>
                    <a:lstStyle/>
                    <a:p>
                      <a:pPr marL="0" algn="just" defTabSz="1320759" rtl="0" eaLnBrk="1" latinLnBrk="0" hangingPunct="1">
                        <a:spcAft>
                          <a:spcPts val="0"/>
                        </a:spcAft>
                      </a:pPr>
                      <a:r>
                        <a:rPr kumimoji="1" lang="ja-JP" sz="1800" b="0" u="none" kern="100" baseline="0" dirty="0">
                          <a:solidFill>
                            <a:schemeClr val="tx1"/>
                          </a:solidFill>
                          <a:effectLst/>
                          <a:latin typeface="游明朝" panose="02020400000000000000" pitchFamily="18" charset="-128"/>
                          <a:ea typeface="ＭＳ ゴシック" panose="020B0609070205080204" pitchFamily="49" charset="-128"/>
                          <a:cs typeface="Times New Roman" panose="02020603050405020304" pitchFamily="18" charset="0"/>
                        </a:rPr>
                        <a:t>カラオケボックス</a:t>
                      </a: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、個室付浴場業に係る公衆浴場　等</a:t>
                      </a:r>
                    </a:p>
                  </a:txBody>
                  <a:tcPr marL="68580" marR="68580" marT="0" marB="0" anchor="ctr"/>
                </a:tc>
                <a:extLst>
                  <a:ext uri="{0D108BD9-81ED-4DB2-BD59-A6C34878D82A}">
                    <a16:rowId xmlns:a16="http://schemas.microsoft.com/office/drawing/2014/main" val="2399233547"/>
                  </a:ext>
                </a:extLst>
              </a:tr>
              <a:tr h="836003">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物品</a:t>
                      </a: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販売業</a:t>
                      </a:r>
                      <a:endParaRPr kumimoji="1" lang="en-US" alt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pPr marL="0" algn="just" defTabSz="1320759" rtl="0" eaLnBrk="1" latinLnBrk="0" hangingPunct="1">
                        <a:spcAft>
                          <a:spcPts val="0"/>
                        </a:spcAft>
                      </a:pP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を</a:t>
                      </a: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営む店舗</a:t>
                      </a:r>
                    </a:p>
                  </a:txBody>
                  <a:tcPr marL="68580" marR="68580" marT="0" marB="0" anchor="ctr"/>
                </a:tc>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大規模小売店、ショッピングセンター、百貨店</a:t>
                      </a: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、その他</a:t>
                      </a: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大規模施設内で物品販売業を営む店舗　等</a:t>
                      </a:r>
                    </a:p>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（生活必需物資を</a:t>
                      </a: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除く</a:t>
                      </a:r>
                      <a:r>
                        <a:rPr kumimoji="1" lang="ja-JP" altLang="en-US" sz="12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kumimoji="1" lang="en-US" altLang="ja-JP" sz="12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kumimoji="1" lang="ja-JP" altLang="en-US" sz="12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a:t>
                      </a:r>
                      <a:endPar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23604991"/>
                  </a:ext>
                </a:extLst>
              </a:tr>
              <a:tr h="884840">
                <a:tc>
                  <a:txBody>
                    <a:bodyPr/>
                    <a:lstStyle/>
                    <a:p>
                      <a:pPr marL="0" algn="just" defTabSz="1320759" rtl="0" eaLnBrk="1" latinLnBrk="0" hangingPunct="1">
                        <a:spcAft>
                          <a:spcPts val="0"/>
                        </a:spcAft>
                      </a:pP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サービス業</a:t>
                      </a:r>
                      <a:endParaRPr kumimoji="1" lang="en-US" alt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pPr marL="0" algn="just" defTabSz="1320759" rtl="0" eaLnBrk="1" latinLnBrk="0" hangingPunct="1">
                        <a:spcAft>
                          <a:spcPts val="0"/>
                        </a:spcAft>
                      </a:pP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を</a:t>
                      </a: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営む店舗</a:t>
                      </a:r>
                    </a:p>
                  </a:txBody>
                  <a:tcPr marL="68580" marR="68580" marT="0" marB="0" anchor="ctr"/>
                </a:tc>
                <a:tc>
                  <a:txBody>
                    <a:bodyPr/>
                    <a:lstStyle/>
                    <a:p>
                      <a:pPr marL="0" algn="just" defTabSz="1320759" rtl="0" eaLnBrk="1" latinLnBrk="0" hangingPunct="1">
                        <a:spcAft>
                          <a:spcPts val="0"/>
                        </a:spcAft>
                      </a:pP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スーパー銭湯、サウナ、その他大規模施設内でサービス業を営む店舗　</a:t>
                      </a: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等</a:t>
                      </a:r>
                      <a:endParaRPr kumimoji="1" lang="en-US" alt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pPr marL="0" algn="just" defTabSz="1320759" rtl="0" eaLnBrk="1" latinLnBrk="0" hangingPunct="1">
                        <a:spcAft>
                          <a:spcPts val="0"/>
                        </a:spcAft>
                      </a:pP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生活</a:t>
                      </a: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必需</a:t>
                      </a:r>
                      <a:r>
                        <a:rPr kumimoji="1" lang="ja-JP" altLang="en-US"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サービス</a:t>
                      </a: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を除く</a:t>
                      </a:r>
                      <a:r>
                        <a:rPr kumimoji="1" lang="ja-JP" altLang="en-US" sz="12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kumimoji="1" lang="en-US" altLang="ja-JP" sz="12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kumimoji="1" lang="ja-JP" altLang="en-US" sz="12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kumimoji="1" lang="ja-JP" sz="1800" b="0" kern="100" baseline="0" dirty="0" smtClean="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rPr>
                        <a:t>）</a:t>
                      </a:r>
                      <a:endParaRPr kumimoji="1" lang="ja-JP" sz="1800" b="0" kern="100" baseline="0" dirty="0">
                        <a:solidFill>
                          <a:schemeClr val="dk1"/>
                        </a:solidFill>
                        <a:effectLst/>
                        <a:latin typeface="游明朝" panose="02020400000000000000" pitchFamily="18"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34353244"/>
                  </a:ext>
                </a:extLst>
              </a:tr>
            </a:tbl>
          </a:graphicData>
        </a:graphic>
      </p:graphicFrame>
      <p:sp>
        <p:nvSpPr>
          <p:cNvPr id="6" name="タイトル 1"/>
          <p:cNvSpPr>
            <a:spLocks noGrp="1"/>
          </p:cNvSpPr>
          <p:nvPr>
            <p:ph type="title"/>
          </p:nvPr>
        </p:nvSpPr>
        <p:spPr>
          <a:xfrm>
            <a:off x="133349" y="426548"/>
            <a:ext cx="5915025" cy="397384"/>
          </a:xfrm>
        </p:spPr>
        <p:txBody>
          <a:bodyPr>
            <a:normAutofit/>
          </a:bodyPr>
          <a:lstStyle/>
          <a:p>
            <a:r>
              <a:rPr lang="ja-JP" altLang="en-US" sz="1800" dirty="0" smtClean="0"/>
              <a:t>営業時間短縮協力要請の対象施設（例示）</a:t>
            </a:r>
            <a:endParaRPr kumimoji="1" lang="ja-JP" altLang="en-US" sz="1800" dirty="0"/>
          </a:p>
        </p:txBody>
      </p:sp>
      <p:sp>
        <p:nvSpPr>
          <p:cNvPr id="7" name="タイトル 1"/>
          <p:cNvSpPr txBox="1">
            <a:spLocks/>
          </p:cNvSpPr>
          <p:nvPr/>
        </p:nvSpPr>
        <p:spPr>
          <a:xfrm>
            <a:off x="133349" y="5982278"/>
            <a:ext cx="11929342" cy="418522"/>
          </a:xfrm>
          <a:prstGeom prst="rect">
            <a:avLst/>
          </a:prstGeom>
          <a:ln>
            <a:solidFill>
              <a:schemeClr val="tx1"/>
            </a:solidFill>
          </a:ln>
        </p:spPr>
        <p:txBody>
          <a:bodyPr vert="horz" lIns="91440" tIns="45720" rIns="91440" bIns="45720" rtlCol="0" anchor="ctr">
            <a:normAutofit/>
          </a:bodyPr>
          <a:lst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a:lstStyle>
          <a:p>
            <a:pPr marL="179388" indent="-179388">
              <a:lnSpc>
                <a:spcPts val="1800"/>
              </a:lnSpc>
            </a:pPr>
            <a:r>
              <a:rPr lang="en-US" altLang="ja-JP" sz="1200" dirty="0" smtClean="0"/>
              <a:t>※</a:t>
            </a:r>
            <a:r>
              <a:rPr lang="ja-JP" altLang="en-US" sz="1200" dirty="0" smtClean="0"/>
              <a:t>　生活必需物資・サービスは、食品、医薬品、医療機器その他の衛生用品、燃料、</a:t>
            </a:r>
            <a:r>
              <a:rPr lang="ja-JP" altLang="en-US" sz="1200" dirty="0"/>
              <a:t>衣料品</a:t>
            </a:r>
            <a:r>
              <a:rPr lang="ja-JP" altLang="en-US" sz="1200" dirty="0" smtClean="0"/>
              <a:t>、くつ、化粧品、家電製品、理美容、クリーニング、学習塾、</a:t>
            </a:r>
            <a:r>
              <a:rPr lang="ja-JP" altLang="en-US" sz="1200" dirty="0"/>
              <a:t>医療</a:t>
            </a:r>
            <a:r>
              <a:rPr lang="ja-JP" altLang="en-US" sz="1200" dirty="0" smtClean="0">
                <a:solidFill>
                  <a:srgbClr val="FF0000"/>
                </a:solidFill>
              </a:rPr>
              <a:t>　</a:t>
            </a:r>
            <a:r>
              <a:rPr lang="ja-JP" altLang="en-US" sz="1200" dirty="0" smtClean="0"/>
              <a:t>等</a:t>
            </a:r>
            <a:endParaRPr lang="en-US" altLang="ja-JP" sz="1200" dirty="0" smtClean="0"/>
          </a:p>
        </p:txBody>
      </p:sp>
      <p:sp>
        <p:nvSpPr>
          <p:cNvPr id="9"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13</a:t>
            </a:fld>
            <a:endParaRPr kumimoji="1" lang="ja-JP" altLang="en-US" sz="1800" dirty="0">
              <a:solidFill>
                <a:schemeClr val="tx1"/>
              </a:solidFill>
            </a:endParaRPr>
          </a:p>
        </p:txBody>
      </p:sp>
    </p:spTree>
    <p:extLst>
      <p:ext uri="{BB962C8B-B14F-4D97-AF65-F5344CB8AC3E}">
        <p14:creationId xmlns:p14="http://schemas.microsoft.com/office/powerpoint/2010/main" val="3781523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14</a:t>
            </a:fld>
            <a:endParaRPr kumimoji="1" lang="ja-JP" altLang="en-US"/>
          </a:p>
        </p:txBody>
      </p:sp>
      <p:sp>
        <p:nvSpPr>
          <p:cNvPr id="5" name="Rectangle 10"/>
          <p:cNvSpPr>
            <a:spLocks noChangeArrowheads="1"/>
          </p:cNvSpPr>
          <p:nvPr/>
        </p:nvSpPr>
        <p:spPr bwMode="auto">
          <a:xfrm>
            <a:off x="175096" y="742776"/>
            <a:ext cx="11793384" cy="1810752"/>
          </a:xfrm>
          <a:prstGeom prst="rect">
            <a:avLst/>
          </a:prstGeom>
          <a:solidFill>
            <a:schemeClr val="accent6">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nSpc>
                <a:spcPts val="2200"/>
              </a:lnSpc>
            </a:pPr>
            <a:r>
              <a:rPr kumimoji="0" lang="ja-JP" altLang="en-US" sz="2200" b="1" u="sng" dirty="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2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支払い</a:t>
            </a:r>
            <a:r>
              <a:rPr kumimoji="0" lang="ja-JP" altLang="ja-JP" sz="2200" b="1" i="0" u="sng" strike="noStrike" cap="none" normalizeH="0" baseline="0" dirty="0" smtClean="0">
                <a:ln>
                  <a:noFill/>
                </a:ln>
                <a:solidFill>
                  <a:schemeClr val="accent2">
                    <a:lumMod val="50000"/>
                  </a:schemeClr>
                </a:solidFill>
                <a:effectLst/>
                <a:latin typeface="MS UI Gothic" panose="020B0600070205080204" pitchFamily="50" charset="-128"/>
                <a:ea typeface="MS UI Gothic" panose="020B0600070205080204" pitchFamily="50" charset="-128"/>
                <a:cs typeface="Times New Roman" panose="02020603050405020304" pitchFamily="18" charset="0"/>
              </a:rPr>
              <a:t>要件</a:t>
            </a:r>
            <a:endParaRPr kumimoji="0" lang="en-US" altLang="ja-JP" sz="2200" b="1" i="0" u="sng" strike="noStrike" cap="none" normalizeH="0" baseline="0" dirty="0" smtClean="0">
              <a:ln>
                <a:noFill/>
              </a:ln>
              <a:solidFill>
                <a:schemeClr val="accent2">
                  <a:lumMod val="50000"/>
                </a:schemeClr>
              </a:solidFill>
              <a:effectLst/>
              <a:latin typeface="MS UI Gothic" panose="020B0600070205080204" pitchFamily="50" charset="-128"/>
              <a:ea typeface="MS UI Gothic" panose="020B0600070205080204" pitchFamily="50" charset="-128"/>
              <a:cs typeface="Times New Roman" panose="02020603050405020304" pitchFamily="18" charset="0"/>
            </a:endParaRPr>
          </a:p>
          <a:p>
            <a:pPr lvl="0">
              <a:lnSpc>
                <a:spcPts val="1800"/>
              </a:lnSpc>
              <a:spcBef>
                <a:spcPts val="1000"/>
              </a:spcBef>
            </a:pPr>
            <a:r>
              <a:rPr kumimoji="0" lang="ja-JP" altLang="en-US" b="1" dirty="0" smtClean="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b="1" u="sng" spc="300"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香川</a:t>
            </a:r>
            <a:r>
              <a:rPr kumimoji="0" lang="ja-JP" altLang="en-US"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県内</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において、建築物</a:t>
            </a:r>
            <a:r>
              <a:rPr kumimoji="0" lang="ja-JP" altLang="en-US" spc="300" dirty="0">
                <a:latin typeface="MS UI Gothic" panose="020B0600070205080204" pitchFamily="50" charset="-128"/>
                <a:ea typeface="MS UI Gothic" panose="020B0600070205080204" pitchFamily="50" charset="-128"/>
                <a:cs typeface="Times New Roman" panose="02020603050405020304" pitchFamily="18" charset="0"/>
              </a:rPr>
              <a:t>の床面積の合計</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が</a:t>
            </a:r>
            <a:r>
              <a:rPr kumimoji="0" lang="en-US" altLang="ja-JP"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1,000</a:t>
            </a:r>
            <a:r>
              <a:rPr kumimoji="0" lang="ja-JP" altLang="en-US" b="1" u="sng" spc="300"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㎡超</a:t>
            </a:r>
            <a:r>
              <a:rPr kumimoji="0" lang="ja-JP" altLang="en-US" spc="300" dirty="0">
                <a:latin typeface="MS UI Gothic" panose="020B0600070205080204" pitchFamily="50" charset="-128"/>
                <a:ea typeface="MS UI Gothic" panose="020B0600070205080204" pitchFamily="50" charset="-128"/>
                <a:cs typeface="Times New Roman" panose="02020603050405020304" pitchFamily="18" charset="0"/>
              </a:rPr>
              <a:t>の</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大規模</a:t>
            </a:r>
            <a:r>
              <a:rPr kumimoji="0" lang="ja-JP" altLang="en-US" spc="300" dirty="0">
                <a:latin typeface="MS UI Gothic" panose="020B0600070205080204" pitchFamily="50" charset="-128"/>
                <a:ea typeface="MS UI Gothic" panose="020B0600070205080204" pitchFamily="50" charset="-128"/>
                <a:cs typeface="Times New Roman" panose="02020603050405020304" pitchFamily="18" charset="0"/>
              </a:rPr>
              <a:t>施設を運営する</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事業者</a:t>
            </a:r>
            <a:endParaRPr kumimoji="0" lang="en-US" altLang="ja-JP" spc="300" dirty="0" smtClean="0">
              <a:latin typeface="MS UI Gothic" panose="020B0600070205080204" pitchFamily="50" charset="-128"/>
              <a:ea typeface="MS UI Gothic" panose="020B0600070205080204" pitchFamily="50" charset="-128"/>
              <a:cs typeface="Times New Roman" panose="02020603050405020304" pitchFamily="18" charset="0"/>
            </a:endParaRPr>
          </a:p>
          <a:p>
            <a:pPr lvl="0">
              <a:lnSpc>
                <a:spcPts val="1800"/>
              </a:lnSpc>
              <a:spcBef>
                <a:spcPts val="1000"/>
              </a:spcBef>
            </a:pPr>
            <a:r>
              <a:rPr kumimoji="0" lang="ja-JP" altLang="en-US" b="1" dirty="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b="1" dirty="0" smtClean="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及び大規模</a:t>
            </a:r>
            <a:r>
              <a:rPr kumimoji="0" lang="ja-JP" altLang="en-US" spc="300" dirty="0">
                <a:latin typeface="MS UI Gothic" panose="020B0600070205080204" pitchFamily="50" charset="-128"/>
                <a:ea typeface="MS UI Gothic" panose="020B0600070205080204" pitchFamily="50" charset="-128"/>
                <a:cs typeface="Times New Roman" panose="02020603050405020304" pitchFamily="18" charset="0"/>
              </a:rPr>
              <a:t>施設のテナント等の</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事業者で、</a:t>
            </a:r>
            <a:r>
              <a:rPr kumimoji="0" lang="ja-JP" altLang="en-US" b="1" dirty="0" smtClean="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ja-JP"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令和３年</a:t>
            </a:r>
            <a:r>
              <a:rPr kumimoji="0" lang="ja-JP" altLang="en-US"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９</a:t>
            </a:r>
            <a:r>
              <a:rPr kumimoji="0" lang="ja-JP" altLang="ja-JP"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月</a:t>
            </a:r>
            <a:r>
              <a:rPr kumimoji="0" lang="en-US" altLang="ja-JP"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1</a:t>
            </a:r>
            <a:r>
              <a:rPr kumimoji="0" lang="en-US" altLang="ja-JP" b="1" u="sng" spc="300"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3</a:t>
            </a:r>
            <a:r>
              <a:rPr kumimoji="0" lang="ja-JP" altLang="ja-JP"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日（</a:t>
            </a:r>
            <a:r>
              <a:rPr kumimoji="0" lang="ja-JP" altLang="en-US"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月</a:t>
            </a:r>
            <a:r>
              <a:rPr kumimoji="0" lang="ja-JP" altLang="ja-JP"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a:t>
            </a:r>
            <a:r>
              <a:rPr kumimoji="0" lang="ja-JP" altLang="en-US"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から９</a:t>
            </a:r>
            <a:r>
              <a:rPr kumimoji="0" lang="ja-JP" altLang="ja-JP"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月</a:t>
            </a:r>
            <a:r>
              <a:rPr kumimoji="0" lang="en-US" altLang="ja-JP"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3</a:t>
            </a:r>
            <a:r>
              <a:rPr kumimoji="0" lang="en-US" altLang="ja-JP" b="1" u="sng" spc="300"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0</a:t>
            </a:r>
            <a:r>
              <a:rPr kumimoji="0" lang="ja-JP" altLang="en-US" b="1" u="sng" spc="300" dirty="0" smtClean="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日（木）までの</a:t>
            </a:r>
            <a:endParaRPr kumimoji="0" lang="en-US" altLang="ja-JP" spc="300" dirty="0">
              <a:latin typeface="MS UI Gothic" panose="020B0600070205080204" pitchFamily="50" charset="-128"/>
              <a:ea typeface="MS UI Gothic" panose="020B0600070205080204" pitchFamily="50" charset="-128"/>
              <a:cs typeface="Times New Roman" panose="02020603050405020304" pitchFamily="18" charset="0"/>
            </a:endParaRPr>
          </a:p>
          <a:p>
            <a:pPr>
              <a:lnSpc>
                <a:spcPts val="1800"/>
              </a:lnSpc>
              <a:spcBef>
                <a:spcPts val="1000"/>
              </a:spcBef>
            </a:pPr>
            <a:r>
              <a:rPr kumimoji="0" lang="ja-JP" altLang="en-US" b="1" dirty="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b="1" dirty="0" smtClean="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b="1" u="sng" spc="300" dirty="0" smtClean="0">
                <a:solidFill>
                  <a:srgbClr val="CC0000"/>
                </a:solidFill>
                <a:latin typeface="MS UI Gothic" panose="020B0600070205080204" pitchFamily="50" charset="-128"/>
                <a:ea typeface="MS UI Gothic" panose="020B0600070205080204" pitchFamily="50" charset="-128"/>
                <a:cs typeface="Times New Roman" panose="02020603050405020304" pitchFamily="18" charset="0"/>
              </a:rPr>
              <a:t>全期間</a:t>
            </a:r>
            <a:r>
              <a:rPr kumimoji="0" lang="ja-JP" altLang="en-US" b="1" u="sng" spc="300" dirty="0">
                <a:solidFill>
                  <a:srgbClr val="CC0000"/>
                </a:solidFill>
                <a:latin typeface="MS UI Gothic" panose="020B0600070205080204" pitchFamily="50" charset="-128"/>
                <a:ea typeface="MS UI Gothic" panose="020B0600070205080204" pitchFamily="50" charset="-128"/>
                <a:cs typeface="Times New Roman" panose="02020603050405020304" pitchFamily="18" charset="0"/>
              </a:rPr>
              <a:t>を</a:t>
            </a:r>
            <a:r>
              <a:rPr kumimoji="0" lang="ja-JP" altLang="en-US" b="1" u="sng" spc="300" dirty="0" smtClean="0">
                <a:solidFill>
                  <a:srgbClr val="CC0000"/>
                </a:solidFill>
                <a:latin typeface="MS UI Gothic" panose="020B0600070205080204" pitchFamily="50" charset="-128"/>
                <a:ea typeface="MS UI Gothic" panose="020B0600070205080204" pitchFamily="50" charset="-128"/>
                <a:cs typeface="Times New Roman" panose="02020603050405020304" pitchFamily="18" charset="0"/>
              </a:rPr>
              <a:t>通して</a:t>
            </a:r>
            <a:r>
              <a:rPr kumimoji="0" lang="ja-JP" altLang="en-US" b="1" u="sng" spc="300" dirty="0">
                <a:solidFill>
                  <a:srgbClr val="CC0000"/>
                </a:solidFill>
                <a:latin typeface="MS UI Gothic" panose="020B0600070205080204" pitchFamily="50" charset="-128"/>
                <a:ea typeface="MS UI Gothic" panose="020B0600070205080204" pitchFamily="50" charset="-128"/>
                <a:cs typeface="Times New Roman" panose="02020603050405020304" pitchFamily="18" charset="0"/>
              </a:rPr>
              <a:t>、</a:t>
            </a:r>
            <a:r>
              <a:rPr kumimoji="0" lang="ja-JP" altLang="en-US" b="0" i="0" u="none" strike="noStrike" cap="none" spc="300" normalizeH="0" dirty="0" smtClean="0">
                <a:ln>
                  <a:noFill/>
                </a:ln>
                <a:solidFill>
                  <a:schemeClr val="tx1"/>
                </a:solidFill>
                <a:effectLst/>
                <a:latin typeface="MS UI Gothic" panose="020B0600070205080204" pitchFamily="50" charset="-128"/>
                <a:ea typeface="MS UI Gothic" panose="020B0600070205080204" pitchFamily="50" charset="-128"/>
                <a:cs typeface="Times New Roman" panose="02020603050405020304" pitchFamily="18" charset="0"/>
              </a:rPr>
              <a:t>営業時間を</a:t>
            </a:r>
            <a:r>
              <a:rPr kumimoji="0" lang="ja-JP" altLang="en-US" b="1" u="sng" spc="300"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午前５時から午後８時まで</a:t>
            </a:r>
            <a:r>
              <a:rPr kumimoji="0" lang="ja-JP" altLang="en-US" spc="300" dirty="0">
                <a:latin typeface="MS UI Gothic" panose="020B0600070205080204" pitchFamily="50" charset="-128"/>
                <a:ea typeface="MS UI Gothic" panose="020B0600070205080204" pitchFamily="50" charset="-128"/>
                <a:cs typeface="Times New Roman" panose="02020603050405020304" pitchFamily="18" charset="0"/>
              </a:rPr>
              <a:t>と</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する短縮</a:t>
            </a:r>
            <a:r>
              <a:rPr kumimoji="0" lang="ja-JP" altLang="en-US" spc="300" dirty="0">
                <a:latin typeface="MS UI Gothic" panose="020B0600070205080204" pitchFamily="50" charset="-128"/>
                <a:ea typeface="MS UI Gothic" panose="020B0600070205080204" pitchFamily="50" charset="-128"/>
                <a:cs typeface="Times New Roman" panose="02020603050405020304" pitchFamily="18" charset="0"/>
              </a:rPr>
              <a:t>要請</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に、ご協力</a:t>
            </a:r>
            <a:r>
              <a:rPr kumimoji="0" lang="ja-JP" altLang="en-US" spc="300" dirty="0">
                <a:latin typeface="MS UI Gothic" panose="020B0600070205080204" pitchFamily="50" charset="-128"/>
                <a:ea typeface="MS UI Gothic" panose="020B0600070205080204" pitchFamily="50" charset="-128"/>
                <a:cs typeface="Times New Roman" panose="02020603050405020304" pitchFamily="18" charset="0"/>
              </a:rPr>
              <a:t>いただいた方 </a:t>
            </a:r>
            <a:endParaRPr kumimoji="0" lang="en-US" altLang="ja-JP" spc="300" dirty="0" smtClean="0">
              <a:latin typeface="MS UI Gothic" panose="020B0600070205080204" pitchFamily="50" charset="-128"/>
              <a:ea typeface="MS UI Gothic" panose="020B0600070205080204" pitchFamily="50" charset="-128"/>
              <a:cs typeface="Times New Roman" panose="02020603050405020304" pitchFamily="18" charset="0"/>
            </a:endParaRPr>
          </a:p>
          <a:p>
            <a:pPr>
              <a:lnSpc>
                <a:spcPts val="1800"/>
              </a:lnSpc>
              <a:spcBef>
                <a:spcPts val="1000"/>
              </a:spcBef>
            </a:pPr>
            <a:r>
              <a:rPr kumimoji="0" lang="ja-JP" altLang="en-US" b="0" i="0" u="none" strike="noStrike" cap="none" spc="300" normalizeH="0" dirty="0">
                <a:ln>
                  <a:noFill/>
                </a:ln>
                <a:solidFill>
                  <a:schemeClr val="tx1"/>
                </a:solidFill>
                <a:effectLst/>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b="0" i="0" u="none" strike="noStrike" cap="none" spc="300" normalizeH="0" dirty="0" smtClean="0">
                <a:ln>
                  <a:noFill/>
                </a:ln>
                <a:solidFill>
                  <a:schemeClr val="tx1"/>
                </a:solidFill>
                <a:effectLst/>
                <a:latin typeface="MS UI Gothic" panose="020B0600070205080204" pitchFamily="50" charset="-128"/>
                <a:ea typeface="MS UI Gothic" panose="020B0600070205080204" pitchFamily="50" charset="-128"/>
                <a:cs typeface="Times New Roman" panose="02020603050405020304" pitchFamily="18" charset="0"/>
              </a:rPr>
              <a:t>　 （ただし、</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イベント開催の場合は</a:t>
            </a:r>
            <a:r>
              <a:rPr kumimoji="0" lang="ja-JP" altLang="en-US" b="1" u="sng" spc="300" dirty="0">
                <a:solidFill>
                  <a:srgbClr val="C00000"/>
                </a:solidFill>
                <a:latin typeface="MS UI Gothic" panose="020B0600070205080204" pitchFamily="50" charset="-128"/>
                <a:ea typeface="MS UI Gothic" panose="020B0600070205080204" pitchFamily="50" charset="-128"/>
                <a:cs typeface="Times New Roman" panose="02020603050405020304" pitchFamily="18" charset="0"/>
              </a:rPr>
              <a:t>午後９時まで</a:t>
            </a:r>
            <a:r>
              <a:rPr kumimoji="0" lang="ja-JP" altLang="en-US" spc="300" dirty="0" smtClean="0">
                <a:latin typeface="MS UI Gothic" panose="020B0600070205080204" pitchFamily="50" charset="-128"/>
                <a:ea typeface="MS UI Gothic" panose="020B0600070205080204" pitchFamily="50" charset="-128"/>
                <a:cs typeface="Times New Roman" panose="02020603050405020304" pitchFamily="18" charset="0"/>
              </a:rPr>
              <a:t>）</a:t>
            </a:r>
            <a:r>
              <a:rPr kumimoji="0" lang="ja-JP" altLang="en-US" b="1" dirty="0" smtClean="0">
                <a:solidFill>
                  <a:srgbClr val="FF0000"/>
                </a:solidFill>
                <a:latin typeface="MS UI Gothic" panose="020B0600070205080204" pitchFamily="50" charset="-128"/>
                <a:ea typeface="MS UI Gothic" panose="020B0600070205080204" pitchFamily="50" charset="-128"/>
                <a:cs typeface="Times New Roman" panose="02020603050405020304" pitchFamily="18" charset="0"/>
              </a:rPr>
              <a:t> </a:t>
            </a:r>
            <a:endParaRPr kumimoji="0" lang="ja-JP" altLang="en-US" strike="sngStrike" spc="300" dirty="0" smtClean="0">
              <a:uFill>
                <a:solidFill>
                  <a:srgbClr val="FF0000"/>
                </a:solidFill>
              </a:uFill>
              <a:latin typeface="MS UI Gothic" panose="020B0600070205080204" pitchFamily="50" charset="-128"/>
              <a:ea typeface="MS UI Gothic" panose="020B0600070205080204" pitchFamily="50" charset="-128"/>
              <a:cs typeface="Times New Roman" panose="02020603050405020304" pitchFamily="18" charset="0"/>
            </a:endParaRPr>
          </a:p>
        </p:txBody>
      </p:sp>
      <p:sp>
        <p:nvSpPr>
          <p:cNvPr id="6" name="Rectangle 10"/>
          <p:cNvSpPr>
            <a:spLocks noChangeArrowheads="1"/>
          </p:cNvSpPr>
          <p:nvPr/>
        </p:nvSpPr>
        <p:spPr bwMode="auto">
          <a:xfrm>
            <a:off x="175096" y="3483488"/>
            <a:ext cx="11793384" cy="2387833"/>
          </a:xfrm>
          <a:prstGeom prst="rect">
            <a:avLst/>
          </a:prstGeom>
          <a:solidFill>
            <a:schemeClr val="accent6">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nSpc>
                <a:spcPts val="2200"/>
              </a:lnSpc>
            </a:pPr>
            <a:r>
              <a:rPr kumimoji="0" lang="ja-JP" altLang="en-US" sz="22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rPr>
              <a:t>●支払い額（主なもの）</a:t>
            </a:r>
            <a:endParaRPr kumimoji="0" lang="en-US" altLang="ja-JP" sz="2200" b="1" u="sng" dirty="0" smtClean="0">
              <a:solidFill>
                <a:schemeClr val="accent2">
                  <a:lumMod val="50000"/>
                </a:schemeClr>
              </a:solidFill>
              <a:latin typeface="MS UI Gothic" panose="020B0600070205080204" pitchFamily="50" charset="-128"/>
              <a:ea typeface="MS UI Gothic" panose="020B0600070205080204" pitchFamily="50" charset="-128"/>
              <a:cs typeface="Times New Roman" panose="02020603050405020304" pitchFamily="18" charset="0"/>
            </a:endParaRPr>
          </a:p>
          <a:p>
            <a:pPr lvl="0">
              <a:lnSpc>
                <a:spcPts val="2500"/>
              </a:lnSpc>
              <a:spcBef>
                <a:spcPts val="1200"/>
              </a:spcBef>
            </a:pPr>
            <a:r>
              <a:rPr kumimoji="0" lang="ja-JP" altLang="en-US" sz="2000" dirty="0" smtClean="0">
                <a:solidFill>
                  <a:srgbClr val="0070C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000" dirty="0">
                <a:solidFill>
                  <a:srgbClr val="0070C0"/>
                </a:solidFill>
                <a:latin typeface="MS UI Gothic" panose="020B0600070205080204" pitchFamily="50" charset="-128"/>
                <a:ea typeface="MS UI Gothic" panose="020B0600070205080204" pitchFamily="50" charset="-128"/>
                <a:cs typeface="Times New Roman" panose="02020603050405020304" pitchFamily="18" charset="0"/>
              </a:rPr>
              <a:t>１）大規模施設を運営する</a:t>
            </a:r>
            <a:r>
              <a:rPr kumimoji="0" lang="ja-JP" altLang="en-US" sz="2000" dirty="0" smtClean="0">
                <a:solidFill>
                  <a:srgbClr val="0070C0"/>
                </a:solidFill>
                <a:latin typeface="MS UI Gothic" panose="020B0600070205080204" pitchFamily="50" charset="-128"/>
                <a:ea typeface="MS UI Gothic" panose="020B0600070205080204" pitchFamily="50" charset="-128"/>
                <a:cs typeface="Times New Roman" panose="02020603050405020304" pitchFamily="18" charset="0"/>
              </a:rPr>
              <a:t>事業者</a:t>
            </a:r>
            <a:endParaRPr kumimoji="0" lang="en-US" altLang="ja-JP" sz="2000" dirty="0" smtClean="0">
              <a:solidFill>
                <a:srgbClr val="0070C0"/>
              </a:solidFill>
              <a:latin typeface="MS UI Gothic" panose="020B0600070205080204" pitchFamily="50" charset="-128"/>
              <a:ea typeface="MS UI Gothic" panose="020B0600070205080204" pitchFamily="50" charset="-128"/>
              <a:cs typeface="Times New Roman" panose="02020603050405020304" pitchFamily="18" charset="0"/>
            </a:endParaRPr>
          </a:p>
          <a:p>
            <a:pPr lvl="0">
              <a:lnSpc>
                <a:spcPts val="2400"/>
              </a:lnSpc>
              <a:spcBef>
                <a:spcPts val="0"/>
              </a:spcBef>
            </a:pPr>
            <a:endParaRPr kumimoji="0" lang="en-US" altLang="ja-JP" sz="2000" dirty="0" smtClean="0">
              <a:solidFill>
                <a:srgbClr val="0070C0"/>
              </a:solidFill>
              <a:latin typeface="MS UI Gothic" panose="020B0600070205080204" pitchFamily="50" charset="-128"/>
              <a:ea typeface="MS UI Gothic" panose="020B0600070205080204" pitchFamily="50" charset="-128"/>
              <a:cs typeface="Times New Roman" panose="02020603050405020304" pitchFamily="18" charset="0"/>
            </a:endParaRPr>
          </a:p>
          <a:p>
            <a:pPr lvl="0">
              <a:lnSpc>
                <a:spcPts val="2400"/>
              </a:lnSpc>
              <a:spcBef>
                <a:spcPts val="0"/>
              </a:spcBef>
            </a:pPr>
            <a:endParaRPr kumimoji="0" lang="en-US" altLang="ja-JP" sz="2000" dirty="0">
              <a:solidFill>
                <a:srgbClr val="0070C0"/>
              </a:solidFill>
              <a:latin typeface="MS UI Gothic" panose="020B0600070205080204" pitchFamily="50" charset="-128"/>
              <a:ea typeface="MS UI Gothic" panose="020B0600070205080204" pitchFamily="50" charset="-128"/>
              <a:cs typeface="Times New Roman" panose="02020603050405020304" pitchFamily="18" charset="0"/>
            </a:endParaRPr>
          </a:p>
          <a:p>
            <a:pPr lvl="0">
              <a:lnSpc>
                <a:spcPts val="2400"/>
              </a:lnSpc>
              <a:spcBef>
                <a:spcPts val="0"/>
              </a:spcBef>
            </a:pPr>
            <a:r>
              <a:rPr kumimoji="0" lang="ja-JP" altLang="en-US" dirty="0">
                <a:solidFill>
                  <a:srgbClr val="0070C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dirty="0" smtClean="0">
                <a:solidFill>
                  <a:srgbClr val="0070C0"/>
                </a:solidFill>
                <a:latin typeface="MS UI Gothic" panose="020B0600070205080204" pitchFamily="50" charset="-128"/>
                <a:ea typeface="MS UI Gothic" panose="020B0600070205080204" pitchFamily="50" charset="-128"/>
                <a:cs typeface="Times New Roman" panose="02020603050405020304" pitchFamily="18" charset="0"/>
              </a:rPr>
              <a:t>    </a:t>
            </a:r>
            <a:r>
              <a:rPr kumimoji="0" lang="ja-JP" altLang="en-US" sz="2000" dirty="0" smtClean="0">
                <a:solidFill>
                  <a:srgbClr val="0070C0"/>
                </a:solidFill>
                <a:latin typeface="MS UI Gothic" panose="020B0600070205080204" pitchFamily="50" charset="-128"/>
                <a:ea typeface="MS UI Gothic" panose="020B0600070205080204" pitchFamily="50" charset="-128"/>
                <a:cs typeface="Times New Roman" panose="02020603050405020304" pitchFamily="18" charset="0"/>
              </a:rPr>
              <a:t>（</a:t>
            </a:r>
            <a:r>
              <a:rPr kumimoji="0" lang="ja-JP" altLang="en-US" sz="2000" dirty="0">
                <a:solidFill>
                  <a:srgbClr val="0070C0"/>
                </a:solidFill>
                <a:latin typeface="MS UI Gothic" panose="020B0600070205080204" pitchFamily="50" charset="-128"/>
                <a:ea typeface="MS UI Gothic" panose="020B0600070205080204" pitchFamily="50" charset="-128"/>
                <a:cs typeface="Times New Roman" panose="02020603050405020304" pitchFamily="18" charset="0"/>
              </a:rPr>
              <a:t>２）大規模施設の</a:t>
            </a:r>
            <a:r>
              <a:rPr kumimoji="0" lang="ja-JP" altLang="en-US" sz="2000" dirty="0" smtClean="0">
                <a:solidFill>
                  <a:srgbClr val="0070C0"/>
                </a:solidFill>
                <a:latin typeface="MS UI Gothic" panose="020B0600070205080204" pitchFamily="50" charset="-128"/>
                <a:ea typeface="MS UI Gothic" panose="020B0600070205080204" pitchFamily="50" charset="-128"/>
                <a:cs typeface="Times New Roman" panose="02020603050405020304" pitchFamily="18" charset="0"/>
              </a:rPr>
              <a:t>テナント事業者</a:t>
            </a:r>
            <a:r>
              <a:rPr kumimoji="0" lang="ja-JP" altLang="en-US" spc="-50" dirty="0" smtClean="0">
                <a:solidFill>
                  <a:schemeClr val="accent6">
                    <a:lumMod val="40000"/>
                    <a:lumOff val="60000"/>
                  </a:schemeClr>
                </a:solidFill>
                <a:latin typeface="MS UI Gothic" panose="020B0600070205080204" pitchFamily="50" charset="-128"/>
                <a:ea typeface="MS UI Gothic" panose="020B0600070205080204" pitchFamily="50" charset="-128"/>
                <a:cs typeface="Times New Roman" panose="02020603050405020304" pitchFamily="18" charset="0"/>
              </a:rPr>
              <a:t>を基</a:t>
            </a:r>
            <a:endParaRPr kumimoji="0" lang="en-US" altLang="ja-JP" spc="-50" dirty="0" smtClean="0">
              <a:solidFill>
                <a:schemeClr val="accent6">
                  <a:lumMod val="40000"/>
                  <a:lumOff val="60000"/>
                </a:schemeClr>
              </a:solidFill>
              <a:latin typeface="MS UI Gothic" panose="020B0600070205080204" pitchFamily="50" charset="-128"/>
              <a:ea typeface="MS UI Gothic" panose="020B0600070205080204" pitchFamily="50" charset="-128"/>
              <a:cs typeface="Times New Roman" panose="02020603050405020304" pitchFamily="18" charset="0"/>
            </a:endParaRPr>
          </a:p>
          <a:p>
            <a:pPr lvl="0">
              <a:lnSpc>
                <a:spcPts val="2400"/>
              </a:lnSpc>
              <a:spcBef>
                <a:spcPts val="0"/>
              </a:spcBef>
            </a:pPr>
            <a:r>
              <a:rPr kumimoji="0" lang="ja-JP" altLang="en-US" spc="-50" dirty="0" smtClean="0">
                <a:solidFill>
                  <a:schemeClr val="accent6">
                    <a:lumMod val="40000"/>
                    <a:lumOff val="60000"/>
                  </a:schemeClr>
                </a:solidFill>
                <a:latin typeface="MS UI Gothic" panose="020B0600070205080204" pitchFamily="50" charset="-128"/>
                <a:ea typeface="MS UI Gothic" panose="020B0600070205080204" pitchFamily="50" charset="-128"/>
                <a:cs typeface="Times New Roman" panose="02020603050405020304" pitchFamily="18" charset="0"/>
              </a:rPr>
              <a:t>に出する方式</a:t>
            </a:r>
            <a:endParaRPr kumimoji="0" lang="en-US" altLang="ja-JP" dirty="0">
              <a:latin typeface="MS UI Gothic" panose="020B0600070205080204" pitchFamily="50" charset="-128"/>
              <a:ea typeface="MS UI Gothic" panose="020B0600070205080204" pitchFamily="50" charset="-128"/>
              <a:cs typeface="Times New Roman" panose="02020603050405020304" pitchFamily="18" charset="0"/>
            </a:endParaRPr>
          </a:p>
          <a:p>
            <a:pPr lvl="0">
              <a:lnSpc>
                <a:spcPts val="2400"/>
              </a:lnSpc>
              <a:spcBef>
                <a:spcPts val="0"/>
              </a:spcBef>
            </a:pPr>
            <a:endParaRPr kumimoji="0" lang="en-US" altLang="ja-JP" sz="2000" dirty="0" smtClean="0">
              <a:latin typeface="MS UI Gothic" panose="020B0600070205080204" pitchFamily="50" charset="-128"/>
              <a:ea typeface="MS UI Gothic" panose="020B0600070205080204" pitchFamily="50" charset="-128"/>
              <a:cs typeface="Times New Roman" panose="02020603050405020304" pitchFamily="18" charset="0"/>
            </a:endParaRPr>
          </a:p>
        </p:txBody>
      </p:sp>
      <p:sp>
        <p:nvSpPr>
          <p:cNvPr id="7" name="角丸四角形 6"/>
          <p:cNvSpPr/>
          <p:nvPr/>
        </p:nvSpPr>
        <p:spPr>
          <a:xfrm>
            <a:off x="190316" y="2568741"/>
            <a:ext cx="11778164" cy="922451"/>
          </a:xfrm>
          <a:prstGeom prst="roundRect">
            <a:avLst>
              <a:gd name="adj" fmla="val 129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spcBef>
                <a:spcPts val="1200"/>
              </a:spcBef>
            </a:pPr>
            <a:r>
              <a:rPr kumimoji="0" lang="en-US" altLang="ja-JP" sz="1600" dirty="0" smtClean="0">
                <a:solidFill>
                  <a:schemeClr val="bg1"/>
                </a:solidFill>
                <a:latin typeface="MS UI Gothic" panose="020B0600070205080204" pitchFamily="50" charset="-128"/>
                <a:ea typeface="MS UI Gothic" panose="020B0600070205080204" pitchFamily="50" charset="-128"/>
                <a:cs typeface="Times New Roman" panose="02020603050405020304" pitchFamily="18" charset="0"/>
              </a:rPr>
              <a:t>※</a:t>
            </a:r>
            <a:r>
              <a:rPr kumimoji="0" lang="ja-JP" altLang="en-US" sz="1600" dirty="0" smtClean="0">
                <a:solidFill>
                  <a:schemeClr val="bg1"/>
                </a:solidFill>
                <a:latin typeface="MS UI Gothic" panose="020B0600070205080204" pitchFamily="50" charset="-128"/>
                <a:ea typeface="MS UI Gothic" panose="020B0600070205080204" pitchFamily="50" charset="-128"/>
                <a:cs typeface="Times New Roman" panose="02020603050405020304" pitchFamily="18" charset="0"/>
              </a:rPr>
              <a:t>“一日”でも、営業時間短縮にご協力いただけない日があれば、協力金の支払い要件を満たしませんので、ご注意ください。</a:t>
            </a:r>
            <a:endParaRPr kumimoji="0" lang="en-US" altLang="ja-JP" sz="1600" dirty="0" smtClean="0">
              <a:solidFill>
                <a:schemeClr val="bg1"/>
              </a:solidFill>
              <a:latin typeface="MS UI Gothic" panose="020B0600070205080204" pitchFamily="50" charset="-128"/>
              <a:ea typeface="MS UI Gothic" panose="020B0600070205080204" pitchFamily="50" charset="-128"/>
              <a:cs typeface="Times New Roman" panose="02020603050405020304" pitchFamily="18" charset="0"/>
            </a:endParaRPr>
          </a:p>
          <a:p>
            <a:pPr indent="-182563">
              <a:spcBef>
                <a:spcPts val="600"/>
              </a:spcBef>
            </a:pPr>
            <a:r>
              <a:rPr kumimoji="0" lang="en-US" altLang="ja-JP" sz="1600" dirty="0" smtClean="0">
                <a:solidFill>
                  <a:schemeClr val="bg1"/>
                </a:solidFill>
                <a:latin typeface="MS UI Gothic" panose="020B0600070205080204" pitchFamily="50" charset="-128"/>
                <a:ea typeface="MS UI Gothic" panose="020B0600070205080204" pitchFamily="50" charset="-128"/>
                <a:cs typeface="Times New Roman" panose="02020603050405020304" pitchFamily="18" charset="0"/>
              </a:rPr>
              <a:t>※</a:t>
            </a:r>
            <a:r>
              <a:rPr kumimoji="0" lang="ja-JP" altLang="en-US" sz="1600" dirty="0">
                <a:solidFill>
                  <a:schemeClr val="bg1"/>
                </a:solidFill>
                <a:latin typeface="MS UI Gothic" panose="020B0600070205080204" pitchFamily="50" charset="-128"/>
                <a:ea typeface="MS UI Gothic" panose="020B0600070205080204" pitchFamily="50" charset="-128"/>
                <a:cs typeface="Times New Roman" panose="02020603050405020304" pitchFamily="18" charset="0"/>
              </a:rPr>
              <a:t>通常の営業時間が午後８時までの場合は、対象と</a:t>
            </a:r>
            <a:r>
              <a:rPr kumimoji="0" lang="ja-JP" altLang="en-US" sz="1600" dirty="0" smtClean="0">
                <a:solidFill>
                  <a:schemeClr val="bg1"/>
                </a:solidFill>
                <a:latin typeface="MS UI Gothic" panose="020B0600070205080204" pitchFamily="50" charset="-128"/>
                <a:ea typeface="MS UI Gothic" panose="020B0600070205080204" pitchFamily="50" charset="-128"/>
                <a:cs typeface="Times New Roman" panose="02020603050405020304" pitchFamily="18" charset="0"/>
              </a:rPr>
              <a:t>なりません</a:t>
            </a:r>
            <a:r>
              <a:rPr kumimoji="0" lang="ja-JP" altLang="en-US" sz="1600" dirty="0">
                <a:solidFill>
                  <a:schemeClr val="bg1"/>
                </a:solidFill>
                <a:latin typeface="MS UI Gothic" panose="020B0600070205080204" pitchFamily="50" charset="-128"/>
                <a:ea typeface="MS UI Gothic" panose="020B0600070205080204" pitchFamily="50" charset="-128"/>
                <a:cs typeface="Times New Roman" panose="02020603050405020304" pitchFamily="18" charset="0"/>
              </a:rPr>
              <a:t>。</a:t>
            </a:r>
            <a:endParaRPr kumimoji="0" lang="en-US" altLang="ja-JP" sz="1600" dirty="0">
              <a:solidFill>
                <a:schemeClr val="bg1"/>
              </a:solidFill>
              <a:latin typeface="MS UI Gothic" panose="020B0600070205080204" pitchFamily="50" charset="-128"/>
              <a:ea typeface="MS UI Gothic" panose="020B0600070205080204" pitchFamily="50" charset="-128"/>
              <a:cs typeface="Times New Roman" panose="02020603050405020304" pitchFamily="18" charset="0"/>
            </a:endParaRPr>
          </a:p>
        </p:txBody>
      </p:sp>
      <p:sp>
        <p:nvSpPr>
          <p:cNvPr id="8" name="角丸四角形 7"/>
          <p:cNvSpPr/>
          <p:nvPr/>
        </p:nvSpPr>
        <p:spPr>
          <a:xfrm>
            <a:off x="190316" y="5886534"/>
            <a:ext cx="11778164" cy="76107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en-US" altLang="ja-JP" sz="1600" spc="-150" dirty="0" smtClean="0"/>
              <a:t>※</a:t>
            </a:r>
            <a:r>
              <a:rPr lang="ja-JP" altLang="en-US" sz="1600" spc="-150" dirty="0" smtClean="0"/>
              <a:t>制度詳細は、現在、検討中につき、後日公表します。</a:t>
            </a:r>
            <a:endParaRPr lang="en-US" altLang="ja-JP" sz="1600" spc="-150" dirty="0" smtClean="0"/>
          </a:p>
          <a:p>
            <a:pPr marL="182563" indent="-182563">
              <a:lnSpc>
                <a:spcPts val="1600"/>
              </a:lnSpc>
              <a:spcBef>
                <a:spcPts val="600"/>
              </a:spcBef>
            </a:pPr>
            <a:r>
              <a:rPr lang="en-US" altLang="ja-JP" sz="1600" spc="-150" dirty="0" smtClean="0"/>
              <a:t>※</a:t>
            </a:r>
            <a:r>
              <a:rPr lang="ja-JP" altLang="en-US" sz="1600" spc="-150" dirty="0" smtClean="0"/>
              <a:t>営業時間短縮の状況が分かる資料（告知文やホームページの写真など）</a:t>
            </a:r>
            <a:r>
              <a:rPr lang="ja-JP" altLang="en-US" sz="1600" spc="-150" dirty="0"/>
              <a:t>　</a:t>
            </a:r>
            <a:r>
              <a:rPr lang="ja-JP" altLang="en-US" sz="1600" spc="-150" dirty="0" smtClean="0"/>
              <a:t>が必要となります。</a:t>
            </a:r>
            <a:endParaRPr lang="ja-JP" altLang="en-US" sz="1600" spc="-150" dirty="0"/>
          </a:p>
        </p:txBody>
      </p:sp>
      <p:sp>
        <p:nvSpPr>
          <p:cNvPr id="9" name="正方形/長方形 8"/>
          <p:cNvSpPr/>
          <p:nvPr/>
        </p:nvSpPr>
        <p:spPr>
          <a:xfrm>
            <a:off x="4996050" y="3899464"/>
            <a:ext cx="2396524" cy="55743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ja-JP" altLang="en-US" sz="1600" dirty="0" smtClean="0">
                <a:solidFill>
                  <a:schemeClr val="tx1"/>
                </a:solidFill>
                <a:latin typeface="MS UI Gothic" panose="020B0600070205080204" pitchFamily="50" charset="-128"/>
                <a:ea typeface="MS UI Gothic" panose="020B0600070205080204" pitchFamily="50" charset="-128"/>
              </a:rPr>
              <a:t>時短営業した面積</a:t>
            </a:r>
            <a:endParaRPr lang="en-US" altLang="ja-JP" sz="1600" dirty="0" smtClean="0">
              <a:solidFill>
                <a:schemeClr val="tx1"/>
              </a:solidFill>
              <a:latin typeface="MS UI Gothic" panose="020B0600070205080204" pitchFamily="50" charset="-128"/>
              <a:ea typeface="MS UI Gothic" panose="020B0600070205080204" pitchFamily="50" charset="-128"/>
            </a:endParaRPr>
          </a:p>
          <a:p>
            <a:pPr algn="ctr">
              <a:lnSpc>
                <a:spcPts val="2400"/>
              </a:lnSpc>
            </a:pPr>
            <a:r>
              <a:rPr lang="en-US" altLang="ja-JP" sz="1600" dirty="0" smtClean="0">
                <a:solidFill>
                  <a:schemeClr val="tx1"/>
                </a:solidFill>
                <a:latin typeface="MS UI Gothic" panose="020B0600070205080204" pitchFamily="50" charset="-128"/>
                <a:ea typeface="MS UI Gothic" panose="020B0600070205080204" pitchFamily="50" charset="-128"/>
              </a:rPr>
              <a:t>1,000</a:t>
            </a:r>
            <a:r>
              <a:rPr lang="ja-JP" altLang="en-US" sz="1600" dirty="0" smtClean="0">
                <a:solidFill>
                  <a:schemeClr val="tx1"/>
                </a:solidFill>
                <a:latin typeface="MS UI Gothic" panose="020B0600070205080204" pitchFamily="50" charset="-128"/>
                <a:ea typeface="MS UI Gothic" panose="020B0600070205080204" pitchFamily="50" charset="-128"/>
              </a:rPr>
              <a:t>㎡ごとに</a:t>
            </a:r>
            <a:r>
              <a:rPr lang="en-US" altLang="ja-JP" sz="1600" dirty="0" smtClean="0">
                <a:solidFill>
                  <a:schemeClr val="tx1"/>
                </a:solidFill>
                <a:latin typeface="MS UI Gothic" panose="020B0600070205080204" pitchFamily="50" charset="-128"/>
                <a:ea typeface="MS UI Gothic" panose="020B0600070205080204" pitchFamily="50" charset="-128"/>
              </a:rPr>
              <a:t>20</a:t>
            </a:r>
            <a:r>
              <a:rPr lang="ja-JP" altLang="en-US" sz="1600" dirty="0" smtClean="0">
                <a:solidFill>
                  <a:schemeClr val="tx1"/>
                </a:solidFill>
                <a:latin typeface="MS UI Gothic" panose="020B0600070205080204" pitchFamily="50" charset="-128"/>
                <a:ea typeface="MS UI Gothic" panose="020B0600070205080204" pitchFamily="50" charset="-128"/>
              </a:rPr>
              <a:t>万円／日</a:t>
            </a:r>
            <a:endParaRPr lang="en-US" altLang="ja-JP" sz="1600" dirty="0" smtClean="0">
              <a:solidFill>
                <a:schemeClr val="tx1"/>
              </a:solidFill>
              <a:latin typeface="MS UI Gothic" panose="020B0600070205080204" pitchFamily="50" charset="-128"/>
              <a:ea typeface="MS UI Gothic" panose="020B0600070205080204" pitchFamily="50" charset="-128"/>
            </a:endParaRPr>
          </a:p>
        </p:txBody>
      </p:sp>
      <p:sp>
        <p:nvSpPr>
          <p:cNvPr id="10" name="正方形/長方形 9"/>
          <p:cNvSpPr/>
          <p:nvPr/>
        </p:nvSpPr>
        <p:spPr>
          <a:xfrm>
            <a:off x="175096" y="372722"/>
            <a:ext cx="7871624" cy="3700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t>香川県大規模施設等営業</a:t>
            </a:r>
            <a:r>
              <a:rPr lang="ja-JP" altLang="en-US" sz="2400" b="1" dirty="0"/>
              <a:t>時間</a:t>
            </a:r>
            <a:r>
              <a:rPr lang="ja-JP" altLang="en-US" sz="2400" b="1" dirty="0" smtClean="0"/>
              <a:t>短縮協力金（第</a:t>
            </a:r>
            <a:r>
              <a:rPr lang="ja-JP" altLang="en-US" sz="2400" b="1" dirty="0"/>
              <a:t>２</a:t>
            </a:r>
            <a:r>
              <a:rPr lang="ja-JP" altLang="en-US" sz="2400" b="1" dirty="0" smtClean="0"/>
              <a:t>次）</a:t>
            </a:r>
            <a:endParaRPr lang="ja-JP" altLang="en-US" sz="2400" b="1" dirty="0"/>
          </a:p>
        </p:txBody>
      </p:sp>
      <p:sp>
        <p:nvSpPr>
          <p:cNvPr id="11" name="正方形/長方形 10"/>
          <p:cNvSpPr/>
          <p:nvPr/>
        </p:nvSpPr>
        <p:spPr>
          <a:xfrm>
            <a:off x="9969519" y="3899464"/>
            <a:ext cx="1064057" cy="55743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ja-JP" altLang="en-US" sz="1600" dirty="0" smtClean="0">
                <a:solidFill>
                  <a:schemeClr val="tx1"/>
                </a:solidFill>
                <a:latin typeface="MS UI Gothic" panose="020B0600070205080204" pitchFamily="50" charset="-128"/>
                <a:ea typeface="MS UI Gothic" panose="020B0600070205080204" pitchFamily="50" charset="-128"/>
              </a:rPr>
              <a:t>日数</a:t>
            </a:r>
            <a:endParaRPr lang="en-US" altLang="ja-JP" sz="1600" dirty="0" smtClean="0">
              <a:solidFill>
                <a:schemeClr val="tx1"/>
              </a:solidFill>
              <a:latin typeface="MS UI Gothic" panose="020B0600070205080204" pitchFamily="50" charset="-128"/>
              <a:ea typeface="MS UI Gothic" panose="020B0600070205080204" pitchFamily="50" charset="-128"/>
            </a:endParaRPr>
          </a:p>
          <a:p>
            <a:pPr>
              <a:lnSpc>
                <a:spcPts val="1600"/>
              </a:lnSpc>
            </a:pPr>
            <a:r>
              <a:rPr lang="ja-JP" altLang="en-US" sz="1050" dirty="0" smtClean="0">
                <a:solidFill>
                  <a:schemeClr val="tx1"/>
                </a:solidFill>
                <a:latin typeface="MS UI Gothic" panose="020B0600070205080204" pitchFamily="50" charset="-128"/>
                <a:ea typeface="MS UI Gothic" panose="020B0600070205080204" pitchFamily="50" charset="-128"/>
              </a:rPr>
              <a:t>（定休日を除く）</a:t>
            </a:r>
            <a:endParaRPr lang="en-US" altLang="ja-JP" sz="1050" dirty="0" smtClean="0">
              <a:solidFill>
                <a:schemeClr val="tx1"/>
              </a:solidFill>
              <a:latin typeface="MS UI Gothic" panose="020B0600070205080204" pitchFamily="50" charset="-128"/>
              <a:ea typeface="MS UI Gothic" panose="020B0600070205080204" pitchFamily="50" charset="-128"/>
            </a:endParaRPr>
          </a:p>
        </p:txBody>
      </p:sp>
      <p:sp>
        <p:nvSpPr>
          <p:cNvPr id="12" name="正方形/長方形 11"/>
          <p:cNvSpPr/>
          <p:nvPr/>
        </p:nvSpPr>
        <p:spPr>
          <a:xfrm>
            <a:off x="4996050" y="4909629"/>
            <a:ext cx="2396524" cy="55743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ja-JP" altLang="en-US" sz="1600" dirty="0" smtClean="0">
                <a:solidFill>
                  <a:schemeClr val="tx1"/>
                </a:solidFill>
                <a:latin typeface="MS UI Gothic" panose="020B0600070205080204" pitchFamily="50" charset="-128"/>
                <a:ea typeface="MS UI Gothic" panose="020B0600070205080204" pitchFamily="50" charset="-128"/>
              </a:rPr>
              <a:t>時短営業した面積</a:t>
            </a:r>
            <a:endParaRPr lang="en-US" altLang="ja-JP" sz="1600" dirty="0" smtClean="0">
              <a:solidFill>
                <a:schemeClr val="tx1"/>
              </a:solidFill>
              <a:latin typeface="MS UI Gothic" panose="020B0600070205080204" pitchFamily="50" charset="-128"/>
              <a:ea typeface="MS UI Gothic" panose="020B0600070205080204" pitchFamily="50" charset="-128"/>
            </a:endParaRPr>
          </a:p>
          <a:p>
            <a:pPr algn="ctr">
              <a:lnSpc>
                <a:spcPts val="2400"/>
              </a:lnSpc>
            </a:pPr>
            <a:r>
              <a:rPr lang="en-US" altLang="ja-JP" sz="1600" dirty="0" smtClean="0">
                <a:solidFill>
                  <a:schemeClr val="tx1"/>
                </a:solidFill>
                <a:latin typeface="MS UI Gothic" panose="020B0600070205080204" pitchFamily="50" charset="-128"/>
                <a:ea typeface="MS UI Gothic" panose="020B0600070205080204" pitchFamily="50" charset="-128"/>
              </a:rPr>
              <a:t>100</a:t>
            </a:r>
            <a:r>
              <a:rPr lang="ja-JP" altLang="en-US" sz="1600" dirty="0" smtClean="0">
                <a:solidFill>
                  <a:schemeClr val="tx1"/>
                </a:solidFill>
                <a:latin typeface="MS UI Gothic" panose="020B0600070205080204" pitchFamily="50" charset="-128"/>
                <a:ea typeface="MS UI Gothic" panose="020B0600070205080204" pitchFamily="50" charset="-128"/>
              </a:rPr>
              <a:t>㎡ごとに</a:t>
            </a:r>
            <a:r>
              <a:rPr lang="en-US" altLang="ja-JP" sz="1600" dirty="0" smtClean="0">
                <a:solidFill>
                  <a:schemeClr val="tx1"/>
                </a:solidFill>
                <a:latin typeface="MS UI Gothic" panose="020B0600070205080204" pitchFamily="50" charset="-128"/>
                <a:ea typeface="MS UI Gothic" panose="020B0600070205080204" pitchFamily="50" charset="-128"/>
              </a:rPr>
              <a:t>2</a:t>
            </a:r>
            <a:r>
              <a:rPr lang="ja-JP" altLang="en-US" sz="1600" dirty="0" smtClean="0">
                <a:solidFill>
                  <a:schemeClr val="tx1"/>
                </a:solidFill>
                <a:latin typeface="MS UI Gothic" panose="020B0600070205080204" pitchFamily="50" charset="-128"/>
                <a:ea typeface="MS UI Gothic" panose="020B0600070205080204" pitchFamily="50" charset="-128"/>
              </a:rPr>
              <a:t>万円／日</a:t>
            </a:r>
            <a:endParaRPr lang="en-US" altLang="ja-JP" sz="1600" dirty="0" smtClean="0">
              <a:solidFill>
                <a:schemeClr val="tx1"/>
              </a:solidFill>
              <a:latin typeface="MS UI Gothic" panose="020B0600070205080204" pitchFamily="50" charset="-128"/>
              <a:ea typeface="MS UI Gothic" panose="020B0600070205080204" pitchFamily="50" charset="-128"/>
            </a:endParaRPr>
          </a:p>
        </p:txBody>
      </p:sp>
      <p:sp>
        <p:nvSpPr>
          <p:cNvPr id="13" name="正方形/長方形 12"/>
          <p:cNvSpPr/>
          <p:nvPr/>
        </p:nvSpPr>
        <p:spPr>
          <a:xfrm>
            <a:off x="9969519" y="4909629"/>
            <a:ext cx="1064057" cy="55743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ja-JP" altLang="en-US" sz="1600" dirty="0" smtClean="0">
                <a:solidFill>
                  <a:schemeClr val="tx1"/>
                </a:solidFill>
                <a:latin typeface="MS UI Gothic" panose="020B0600070205080204" pitchFamily="50" charset="-128"/>
                <a:ea typeface="MS UI Gothic" panose="020B0600070205080204" pitchFamily="50" charset="-128"/>
              </a:rPr>
              <a:t>日数</a:t>
            </a:r>
            <a:endParaRPr lang="en-US" altLang="ja-JP" sz="1600" dirty="0" smtClean="0">
              <a:solidFill>
                <a:schemeClr val="tx1"/>
              </a:solidFill>
              <a:latin typeface="MS UI Gothic" panose="020B0600070205080204" pitchFamily="50" charset="-128"/>
              <a:ea typeface="MS UI Gothic" panose="020B0600070205080204" pitchFamily="50" charset="-128"/>
            </a:endParaRPr>
          </a:p>
          <a:p>
            <a:pPr algn="ctr">
              <a:lnSpc>
                <a:spcPts val="1600"/>
              </a:lnSpc>
            </a:pPr>
            <a:r>
              <a:rPr lang="ja-JP" altLang="en-US" sz="1050" dirty="0" smtClean="0">
                <a:solidFill>
                  <a:schemeClr val="tx1"/>
                </a:solidFill>
                <a:latin typeface="MS UI Gothic" panose="020B0600070205080204" pitchFamily="50" charset="-128"/>
                <a:ea typeface="MS UI Gothic" panose="020B0600070205080204" pitchFamily="50" charset="-128"/>
              </a:rPr>
              <a:t>（定休日を除く）</a:t>
            </a:r>
            <a:endParaRPr lang="en-US" altLang="ja-JP" sz="1050" dirty="0" smtClean="0">
              <a:solidFill>
                <a:schemeClr val="tx1"/>
              </a:solidFill>
              <a:latin typeface="MS UI Gothic" panose="020B0600070205080204" pitchFamily="50" charset="-128"/>
              <a:ea typeface="MS UI Gothic" panose="020B0600070205080204" pitchFamily="50" charset="-128"/>
            </a:endParaRPr>
          </a:p>
        </p:txBody>
      </p:sp>
      <p:sp>
        <p:nvSpPr>
          <p:cNvPr id="14" name="正方形/長方形 13"/>
          <p:cNvSpPr/>
          <p:nvPr/>
        </p:nvSpPr>
        <p:spPr>
          <a:xfrm>
            <a:off x="7366805" y="4025735"/>
            <a:ext cx="417102" cy="382092"/>
          </a:xfrm>
          <a:prstGeom prst="rect">
            <a:avLst/>
          </a:prstGeom>
        </p:spPr>
        <p:txBody>
          <a:bodyPr wrap="none">
            <a:spAutoFit/>
          </a:bodyPr>
          <a:lstStyle/>
          <a:p>
            <a:pPr>
              <a:lnSpc>
                <a:spcPts val="2400"/>
              </a:lnSpc>
            </a:pPr>
            <a:r>
              <a:rPr lang="en-US" altLang="ja-JP" b="1" dirty="0">
                <a:ea typeface="ＭＳ Ｐゴシック" panose="020B0600070205080204" pitchFamily="50" charset="-128"/>
              </a:rPr>
              <a:t>×</a:t>
            </a:r>
            <a:endParaRPr lang="ja-JP" altLang="en-US" b="1" dirty="0">
              <a:ea typeface="ＭＳ Ｐゴシック" panose="020B0600070205080204" pitchFamily="50" charset="-128"/>
            </a:endParaRPr>
          </a:p>
        </p:txBody>
      </p:sp>
      <p:sp>
        <p:nvSpPr>
          <p:cNvPr id="15" name="正方形/長方形 14"/>
          <p:cNvSpPr/>
          <p:nvPr/>
        </p:nvSpPr>
        <p:spPr>
          <a:xfrm>
            <a:off x="9600074" y="4025735"/>
            <a:ext cx="417102" cy="382092"/>
          </a:xfrm>
          <a:prstGeom prst="rect">
            <a:avLst/>
          </a:prstGeom>
        </p:spPr>
        <p:txBody>
          <a:bodyPr wrap="none">
            <a:spAutoFit/>
          </a:bodyPr>
          <a:lstStyle/>
          <a:p>
            <a:pPr>
              <a:lnSpc>
                <a:spcPts val="2400"/>
              </a:lnSpc>
            </a:pPr>
            <a:r>
              <a:rPr lang="en-US" altLang="ja-JP" b="1" dirty="0">
                <a:ea typeface="ＭＳ Ｐゴシック" panose="020B0600070205080204" pitchFamily="50" charset="-128"/>
              </a:rPr>
              <a:t>×</a:t>
            </a:r>
            <a:endParaRPr lang="ja-JP" altLang="en-US" b="1" dirty="0">
              <a:ea typeface="ＭＳ Ｐゴシック" panose="020B0600070205080204" pitchFamily="50" charset="-128"/>
            </a:endParaRPr>
          </a:p>
        </p:txBody>
      </p:sp>
      <p:sp>
        <p:nvSpPr>
          <p:cNvPr id="16" name="正方形/長方形 15"/>
          <p:cNvSpPr/>
          <p:nvPr/>
        </p:nvSpPr>
        <p:spPr>
          <a:xfrm>
            <a:off x="7366805" y="4997775"/>
            <a:ext cx="417102" cy="382092"/>
          </a:xfrm>
          <a:prstGeom prst="rect">
            <a:avLst/>
          </a:prstGeom>
        </p:spPr>
        <p:txBody>
          <a:bodyPr wrap="none">
            <a:spAutoFit/>
          </a:bodyPr>
          <a:lstStyle/>
          <a:p>
            <a:pPr>
              <a:lnSpc>
                <a:spcPts val="2400"/>
              </a:lnSpc>
            </a:pPr>
            <a:r>
              <a:rPr lang="en-US" altLang="ja-JP" b="1" dirty="0">
                <a:ea typeface="ＭＳ Ｐゴシック" panose="020B0600070205080204" pitchFamily="50" charset="-128"/>
              </a:rPr>
              <a:t>×</a:t>
            </a:r>
            <a:endParaRPr lang="ja-JP" altLang="en-US" b="1" dirty="0">
              <a:ea typeface="ＭＳ Ｐゴシック" panose="020B0600070205080204" pitchFamily="50" charset="-128"/>
            </a:endParaRPr>
          </a:p>
        </p:txBody>
      </p:sp>
      <p:sp>
        <p:nvSpPr>
          <p:cNvPr id="17" name="正方形/長方形 16"/>
          <p:cNvSpPr/>
          <p:nvPr/>
        </p:nvSpPr>
        <p:spPr>
          <a:xfrm>
            <a:off x="9600074" y="4997775"/>
            <a:ext cx="417102" cy="382092"/>
          </a:xfrm>
          <a:prstGeom prst="rect">
            <a:avLst/>
          </a:prstGeom>
        </p:spPr>
        <p:txBody>
          <a:bodyPr wrap="none">
            <a:spAutoFit/>
          </a:bodyPr>
          <a:lstStyle/>
          <a:p>
            <a:pPr>
              <a:lnSpc>
                <a:spcPts val="2400"/>
              </a:lnSpc>
            </a:pPr>
            <a:r>
              <a:rPr lang="en-US" altLang="ja-JP" b="1" dirty="0">
                <a:ea typeface="ＭＳ Ｐゴシック" panose="020B0600070205080204" pitchFamily="50" charset="-128"/>
              </a:rPr>
              <a:t>×</a:t>
            </a:r>
            <a:endParaRPr lang="ja-JP" altLang="en-US" b="1" dirty="0">
              <a:ea typeface="ＭＳ Ｐゴシック" panose="020B0600070205080204" pitchFamily="50" charset="-128"/>
            </a:endParaRPr>
          </a:p>
        </p:txBody>
      </p:sp>
      <p:sp>
        <p:nvSpPr>
          <p:cNvPr id="22" name="正方形/長方形 21"/>
          <p:cNvSpPr/>
          <p:nvPr/>
        </p:nvSpPr>
        <p:spPr>
          <a:xfrm>
            <a:off x="7761736" y="3899464"/>
            <a:ext cx="1842219" cy="55743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ja-JP" altLang="en-US" sz="1600" dirty="0" smtClean="0">
                <a:solidFill>
                  <a:schemeClr val="tx1"/>
                </a:solidFill>
                <a:latin typeface="MS UI Gothic" panose="020B0600070205080204" pitchFamily="50" charset="-128"/>
                <a:ea typeface="MS UI Gothic" panose="020B0600070205080204" pitchFamily="50" charset="-128"/>
              </a:rPr>
              <a:t>短縮した時間</a:t>
            </a:r>
            <a:endParaRPr lang="en-US" altLang="ja-JP" sz="1600" dirty="0" smtClean="0">
              <a:solidFill>
                <a:schemeClr val="tx1"/>
              </a:solidFill>
              <a:latin typeface="MS UI Gothic" panose="020B0600070205080204" pitchFamily="50" charset="-128"/>
              <a:ea typeface="MS UI Gothic" panose="020B0600070205080204" pitchFamily="50" charset="-128"/>
            </a:endParaRPr>
          </a:p>
          <a:p>
            <a:pPr algn="ctr">
              <a:lnSpc>
                <a:spcPts val="2400"/>
              </a:lnSpc>
            </a:pPr>
            <a:r>
              <a:rPr lang="ja-JP" altLang="en-US" sz="1600" dirty="0" smtClean="0">
                <a:solidFill>
                  <a:schemeClr val="tx1"/>
                </a:solidFill>
                <a:latin typeface="MS UI Gothic" panose="020B0600070205080204" pitchFamily="50" charset="-128"/>
                <a:ea typeface="MS UI Gothic" panose="020B0600070205080204" pitchFamily="50" charset="-128"/>
              </a:rPr>
              <a:t>本来の営業時間</a:t>
            </a:r>
            <a:endParaRPr lang="en-US" altLang="ja-JP" sz="1600" dirty="0" smtClean="0">
              <a:solidFill>
                <a:schemeClr val="tx1"/>
              </a:solidFill>
              <a:latin typeface="MS UI Gothic" panose="020B0600070205080204" pitchFamily="50" charset="-128"/>
              <a:ea typeface="MS UI Gothic" panose="020B0600070205080204" pitchFamily="50" charset="-128"/>
            </a:endParaRPr>
          </a:p>
        </p:txBody>
      </p:sp>
      <p:sp>
        <p:nvSpPr>
          <p:cNvPr id="23" name="正方形/長方形 22"/>
          <p:cNvSpPr/>
          <p:nvPr/>
        </p:nvSpPr>
        <p:spPr>
          <a:xfrm>
            <a:off x="7761736" y="4909629"/>
            <a:ext cx="1842219" cy="55743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ja-JP" altLang="en-US" sz="1600" dirty="0" smtClean="0">
                <a:solidFill>
                  <a:schemeClr val="tx1"/>
                </a:solidFill>
                <a:latin typeface="MS UI Gothic" panose="020B0600070205080204" pitchFamily="50" charset="-128"/>
                <a:ea typeface="MS UI Gothic" panose="020B0600070205080204" pitchFamily="50" charset="-128"/>
              </a:rPr>
              <a:t>短縮した時間</a:t>
            </a:r>
            <a:endParaRPr lang="en-US" altLang="ja-JP" sz="1600" dirty="0" smtClean="0">
              <a:solidFill>
                <a:schemeClr val="tx1"/>
              </a:solidFill>
              <a:latin typeface="MS UI Gothic" panose="020B0600070205080204" pitchFamily="50" charset="-128"/>
              <a:ea typeface="MS UI Gothic" panose="020B0600070205080204" pitchFamily="50" charset="-128"/>
            </a:endParaRPr>
          </a:p>
          <a:p>
            <a:pPr algn="ctr">
              <a:lnSpc>
                <a:spcPts val="2400"/>
              </a:lnSpc>
            </a:pPr>
            <a:r>
              <a:rPr lang="ja-JP" altLang="en-US" sz="1600" dirty="0" smtClean="0">
                <a:solidFill>
                  <a:schemeClr val="tx1"/>
                </a:solidFill>
                <a:latin typeface="MS UI Gothic" panose="020B0600070205080204" pitchFamily="50" charset="-128"/>
                <a:ea typeface="MS UI Gothic" panose="020B0600070205080204" pitchFamily="50" charset="-128"/>
              </a:rPr>
              <a:t>本来の営業時間</a:t>
            </a:r>
            <a:endParaRPr lang="en-US" altLang="ja-JP" sz="1600" dirty="0" smtClean="0">
              <a:solidFill>
                <a:schemeClr val="tx1"/>
              </a:solidFill>
              <a:latin typeface="MS UI Gothic" panose="020B0600070205080204" pitchFamily="50" charset="-128"/>
              <a:ea typeface="MS UI Gothic" panose="020B0600070205080204" pitchFamily="50" charset="-128"/>
            </a:endParaRPr>
          </a:p>
        </p:txBody>
      </p:sp>
      <p:cxnSp>
        <p:nvCxnSpPr>
          <p:cNvPr id="24" name="直線コネクタ 23"/>
          <p:cNvCxnSpPr/>
          <p:nvPr/>
        </p:nvCxnSpPr>
        <p:spPr>
          <a:xfrm>
            <a:off x="7874096" y="4188215"/>
            <a:ext cx="160961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7874096" y="5188508"/>
            <a:ext cx="160961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スライド番号プレースホルダー 3"/>
          <p:cNvSpPr txBox="1">
            <a:spLocks/>
          </p:cNvSpPr>
          <p:nvPr/>
        </p:nvSpPr>
        <p:spPr>
          <a:xfrm>
            <a:off x="9488043" y="6541075"/>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F1CBD-B437-47E4-8EA4-6A9B6D02C591}" type="slidenum">
              <a:rPr lang="ja-JP" altLang="en-US" sz="1800" smtClean="0">
                <a:solidFill>
                  <a:schemeClr val="tx1"/>
                </a:solidFill>
              </a:rPr>
              <a:pPr/>
              <a:t>14</a:t>
            </a:fld>
            <a:endParaRPr lang="ja-JP" altLang="en-US" sz="1800" dirty="0">
              <a:solidFill>
                <a:schemeClr val="tx1"/>
              </a:solidFill>
            </a:endParaRPr>
          </a:p>
        </p:txBody>
      </p:sp>
    </p:spTree>
    <p:extLst>
      <p:ext uri="{BB962C8B-B14F-4D97-AF65-F5344CB8AC3E}">
        <p14:creationId xmlns:p14="http://schemas.microsoft.com/office/powerpoint/2010/main" val="2025573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03199" y="212437"/>
            <a:ext cx="11736000" cy="6480000"/>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222673923"/>
              </p:ext>
            </p:extLst>
          </p:nvPr>
        </p:nvGraphicFramePr>
        <p:xfrm>
          <a:off x="332509" y="369455"/>
          <a:ext cx="11480800" cy="3893126"/>
        </p:xfrm>
        <a:graphic>
          <a:graphicData uri="http://schemas.openxmlformats.org/drawingml/2006/table">
            <a:tbl>
              <a:tblPr firstRow="1" bandRow="1">
                <a:tableStyleId>{5C22544A-7EE6-4342-B048-85BDC9FD1C3A}</a:tableStyleId>
              </a:tblPr>
              <a:tblGrid>
                <a:gridCol w="1967346">
                  <a:extLst>
                    <a:ext uri="{9D8B030D-6E8A-4147-A177-3AD203B41FA5}">
                      <a16:colId xmlns:a16="http://schemas.microsoft.com/office/drawing/2014/main" val="2961767667"/>
                    </a:ext>
                  </a:extLst>
                </a:gridCol>
                <a:gridCol w="9513454">
                  <a:extLst>
                    <a:ext uri="{9D8B030D-6E8A-4147-A177-3AD203B41FA5}">
                      <a16:colId xmlns:a16="http://schemas.microsoft.com/office/drawing/2014/main" val="2683219630"/>
                    </a:ext>
                  </a:extLst>
                </a:gridCol>
              </a:tblGrid>
              <a:tr h="38931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bg1"/>
                          </a:solidFill>
                        </a:rPr>
                        <a:t>実施内容</a:t>
                      </a:r>
                    </a:p>
                  </a:txBody>
                  <a:tcPr anchor="ctr">
                    <a:lnR w="3175" cap="flat" cmpd="sng" algn="ctr">
                      <a:noFill/>
                      <a:prstDash val="solid"/>
                      <a:round/>
                      <a:headEnd type="none" w="med" len="med"/>
                      <a:tailEnd type="none" w="med" len="med"/>
                    </a:lnR>
                    <a:solidFill>
                      <a:schemeClr val="accent6"/>
                    </a:solidFill>
                  </a:tcPr>
                </a:tc>
                <a:tc>
                  <a:txBody>
                    <a:bodyPr/>
                    <a:lstStyle/>
                    <a:p>
                      <a:pPr algn="just"/>
                      <a:r>
                        <a:rPr kumimoji="1" lang="ja-JP" altLang="en-US" sz="2800" baseline="0" dirty="0" smtClean="0">
                          <a:solidFill>
                            <a:schemeClr val="tx1"/>
                          </a:solidFill>
                        </a:rPr>
                        <a:t>　</a:t>
                      </a:r>
                      <a:r>
                        <a:rPr kumimoji="1" lang="ja-JP" altLang="en-US" sz="2800" dirty="0" smtClean="0">
                          <a:solidFill>
                            <a:schemeClr val="tx1"/>
                          </a:solidFill>
                        </a:rPr>
                        <a:t>国によるまん延防止等重点措置の適用を踏まえ、以下の市を措置区域とし、感染拡大を防止するため、新型インフルエンザ等対策特別措置法第</a:t>
                      </a:r>
                      <a:r>
                        <a:rPr kumimoji="1" lang="en-US" altLang="ja-JP" sz="2800" dirty="0" smtClean="0">
                          <a:solidFill>
                            <a:schemeClr val="tx1"/>
                          </a:solidFill>
                        </a:rPr>
                        <a:t>31</a:t>
                      </a:r>
                      <a:r>
                        <a:rPr kumimoji="1" lang="ja-JP" altLang="en-US" sz="2800" dirty="0" smtClean="0">
                          <a:solidFill>
                            <a:schemeClr val="tx1"/>
                          </a:solidFill>
                        </a:rPr>
                        <a:t>条の６及び第</a:t>
                      </a:r>
                      <a:r>
                        <a:rPr kumimoji="1" lang="en-US" altLang="ja-JP" sz="2800" dirty="0" smtClean="0">
                          <a:solidFill>
                            <a:schemeClr val="tx1"/>
                          </a:solidFill>
                        </a:rPr>
                        <a:t>24</a:t>
                      </a:r>
                      <a:r>
                        <a:rPr kumimoji="1" lang="ja-JP" altLang="en-US" sz="2800" dirty="0" smtClean="0">
                          <a:solidFill>
                            <a:schemeClr val="tx1"/>
                          </a:solidFill>
                        </a:rPr>
                        <a:t>条第９項等により県民等に対して要請を行うとともに、必要な協力を働き</a:t>
                      </a:r>
                      <a:r>
                        <a:rPr lang="ja-JP" altLang="en-US" sz="2800" dirty="0" smtClean="0">
                          <a:solidFill>
                            <a:schemeClr val="tx1"/>
                          </a:solidFill>
                        </a:rPr>
                        <a:t>かける。</a:t>
                      </a:r>
                      <a:endParaRPr lang="en-US" altLang="ja-JP" sz="2800" dirty="0" smtClean="0">
                        <a:solidFill>
                          <a:schemeClr val="tx1"/>
                        </a:solidFill>
                      </a:endParaRPr>
                    </a:p>
                    <a:p>
                      <a:pPr algn="just"/>
                      <a:endParaRPr kumimoji="1" lang="en-US" altLang="ja-JP" sz="1400" dirty="0" smtClean="0"/>
                    </a:p>
                    <a:p>
                      <a:pPr algn="just"/>
                      <a:r>
                        <a:rPr kumimoji="1" lang="ja-JP" altLang="en-US" sz="1600" b="0" dirty="0" smtClean="0">
                          <a:solidFill>
                            <a:schemeClr val="tx1"/>
                          </a:solidFill>
                        </a:rPr>
                        <a:t>　　</a:t>
                      </a:r>
                      <a:r>
                        <a:rPr kumimoji="1" lang="en-US" altLang="ja-JP" sz="1600" b="0" dirty="0" smtClean="0">
                          <a:solidFill>
                            <a:schemeClr val="tx1"/>
                          </a:solidFill>
                        </a:rPr>
                        <a:t>※</a:t>
                      </a:r>
                      <a:r>
                        <a:rPr kumimoji="1" lang="ja-JP" altLang="en-US" sz="1600" b="0" dirty="0" smtClean="0">
                          <a:solidFill>
                            <a:schemeClr val="tx1"/>
                          </a:solidFill>
                        </a:rPr>
                        <a:t>特措法第</a:t>
                      </a:r>
                      <a:r>
                        <a:rPr kumimoji="1" lang="en-US" altLang="ja-JP" sz="1600" b="0" dirty="0" smtClean="0">
                          <a:solidFill>
                            <a:schemeClr val="tx1"/>
                          </a:solidFill>
                        </a:rPr>
                        <a:t>31</a:t>
                      </a:r>
                      <a:r>
                        <a:rPr kumimoji="1" lang="ja-JP" altLang="en-US" sz="1600" b="0" dirty="0" smtClean="0">
                          <a:solidFill>
                            <a:schemeClr val="tx1"/>
                          </a:solidFill>
                        </a:rPr>
                        <a:t>条の６</a:t>
                      </a:r>
                      <a:endParaRPr kumimoji="1" lang="en-US" altLang="ja-JP" sz="1600" b="0" dirty="0" smtClean="0">
                        <a:solidFill>
                          <a:schemeClr val="tx1"/>
                        </a:solidFill>
                      </a:endParaRPr>
                    </a:p>
                    <a:p>
                      <a:pPr algn="just"/>
                      <a:r>
                        <a:rPr kumimoji="1" lang="ja-JP" altLang="en-US" sz="1600" b="0" dirty="0" smtClean="0">
                          <a:solidFill>
                            <a:schemeClr val="tx1"/>
                          </a:solidFill>
                        </a:rPr>
                        <a:t>　　　まん延防止等重点措置に係る措置区域（高松市）の住民・事業者への感染防止の協力要請等</a:t>
                      </a:r>
                      <a:endParaRPr kumimoji="1" lang="en-US" altLang="ja-JP" sz="1600" b="0" dirty="0" smtClean="0">
                        <a:solidFill>
                          <a:schemeClr val="tx1"/>
                        </a:solidFill>
                      </a:endParaRPr>
                    </a:p>
                    <a:p>
                      <a:pPr algn="just"/>
                      <a:r>
                        <a:rPr kumimoji="1" lang="ja-JP" altLang="en-US" sz="1600" b="0" dirty="0" smtClean="0">
                          <a:solidFill>
                            <a:schemeClr val="tx1"/>
                          </a:solidFill>
                        </a:rPr>
                        <a:t>　　</a:t>
                      </a:r>
                      <a:r>
                        <a:rPr kumimoji="1" lang="en-US" altLang="ja-JP" sz="1600" b="0" dirty="0" smtClean="0">
                          <a:solidFill>
                            <a:schemeClr val="tx1"/>
                          </a:solidFill>
                        </a:rPr>
                        <a:t>※</a:t>
                      </a:r>
                      <a:r>
                        <a:rPr kumimoji="1" lang="ja-JP" altLang="en-US" sz="1600" b="0" dirty="0" smtClean="0">
                          <a:solidFill>
                            <a:schemeClr val="tx1"/>
                          </a:solidFill>
                        </a:rPr>
                        <a:t>第</a:t>
                      </a:r>
                      <a:r>
                        <a:rPr kumimoji="1" lang="en-US" altLang="ja-JP" sz="1600" b="0" dirty="0" smtClean="0">
                          <a:solidFill>
                            <a:schemeClr val="tx1"/>
                          </a:solidFill>
                        </a:rPr>
                        <a:t>24</a:t>
                      </a:r>
                      <a:r>
                        <a:rPr kumimoji="1" lang="ja-JP" altLang="en-US" sz="1600" b="0" dirty="0" smtClean="0">
                          <a:solidFill>
                            <a:schemeClr val="tx1"/>
                          </a:solidFill>
                        </a:rPr>
                        <a:t>条第９項</a:t>
                      </a:r>
                      <a:endParaRPr kumimoji="1" lang="en-US" altLang="ja-JP" sz="1600" b="0" dirty="0" smtClean="0">
                        <a:solidFill>
                          <a:schemeClr val="tx1"/>
                        </a:solidFill>
                      </a:endParaRPr>
                    </a:p>
                    <a:p>
                      <a:pPr algn="just"/>
                      <a:r>
                        <a:rPr kumimoji="1" lang="ja-JP" altLang="en-US" sz="1600" b="0" dirty="0" smtClean="0">
                          <a:solidFill>
                            <a:schemeClr val="tx1"/>
                          </a:solidFill>
                        </a:rPr>
                        <a:t>　　　県民・事業者への感染防止の協力要請等</a:t>
                      </a:r>
                      <a:endParaRPr kumimoji="1" lang="en-US" altLang="ja-JP" sz="1600" b="0" dirty="0" smtClean="0">
                        <a:solidFill>
                          <a:schemeClr val="tx1"/>
                        </a:solidFill>
                      </a:endParaRP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graphicFrame>
        <p:nvGraphicFramePr>
          <p:cNvPr id="9" name="コンテンツ プレースホルダー 2"/>
          <p:cNvGraphicFramePr>
            <a:graphicFrameLocks/>
          </p:cNvGraphicFramePr>
          <p:nvPr>
            <p:extLst>
              <p:ext uri="{D42A27DB-BD31-4B8C-83A1-F6EECF244321}">
                <p14:modId xmlns:p14="http://schemas.microsoft.com/office/powerpoint/2010/main" val="2698842080"/>
              </p:ext>
            </p:extLst>
          </p:nvPr>
        </p:nvGraphicFramePr>
        <p:xfrm>
          <a:off x="332509" y="4419599"/>
          <a:ext cx="11480800" cy="1085274"/>
        </p:xfrm>
        <a:graphic>
          <a:graphicData uri="http://schemas.openxmlformats.org/drawingml/2006/table">
            <a:tbl>
              <a:tblPr firstRow="1" bandRow="1">
                <a:tableStyleId>{5C22544A-7EE6-4342-B048-85BDC9FD1C3A}</a:tableStyleId>
              </a:tblPr>
              <a:tblGrid>
                <a:gridCol w="1976582">
                  <a:extLst>
                    <a:ext uri="{9D8B030D-6E8A-4147-A177-3AD203B41FA5}">
                      <a16:colId xmlns:a16="http://schemas.microsoft.com/office/drawing/2014/main" val="2961767667"/>
                    </a:ext>
                  </a:extLst>
                </a:gridCol>
                <a:gridCol w="9504218">
                  <a:extLst>
                    <a:ext uri="{9D8B030D-6E8A-4147-A177-3AD203B41FA5}">
                      <a16:colId xmlns:a16="http://schemas.microsoft.com/office/drawing/2014/main" val="2683219630"/>
                    </a:ext>
                  </a:extLst>
                </a:gridCol>
              </a:tblGrid>
              <a:tr h="1085274">
                <a:tc>
                  <a:txBody>
                    <a:bodyPr/>
                    <a:lstStyle/>
                    <a:p>
                      <a:pPr algn="ctr"/>
                      <a:r>
                        <a:rPr kumimoji="1" lang="ja-JP" altLang="en-US" sz="2800" b="1" dirty="0" smtClean="0">
                          <a:solidFill>
                            <a:schemeClr val="bg1"/>
                          </a:solidFill>
                        </a:rPr>
                        <a:t>措置区域</a:t>
                      </a:r>
                      <a:endParaRPr kumimoji="1" lang="ja-JP" altLang="en-US" sz="2800" dirty="0"/>
                    </a:p>
                  </a:txBody>
                  <a:tcPr anchor="ctr">
                    <a:lnR w="3175" cap="flat" cmpd="sng" algn="ctr">
                      <a:noFill/>
                      <a:prstDash val="solid"/>
                      <a:round/>
                      <a:headEnd type="none" w="med" len="med"/>
                      <a:tailEnd type="none" w="med" len="med"/>
                    </a:lnR>
                    <a:solidFill>
                      <a:schemeClr val="accent6"/>
                    </a:solidFill>
                  </a:tcPr>
                </a:tc>
                <a:tc>
                  <a:txBody>
                    <a:bodyPr/>
                    <a:lstStyle/>
                    <a:p>
                      <a:r>
                        <a:rPr kumimoji="1" lang="ja-JP" altLang="en-US" sz="2800" dirty="0" smtClean="0">
                          <a:solidFill>
                            <a:schemeClr val="tx1"/>
                          </a:solidFill>
                        </a:rPr>
                        <a:t>高松市</a:t>
                      </a:r>
                      <a:endParaRPr kumimoji="1" lang="en-US" altLang="ja-JP" sz="2800" dirty="0" smtClean="0">
                        <a:solidFill>
                          <a:schemeClr val="tx1"/>
                        </a:solidFill>
                      </a:endParaRP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graphicFrame>
        <p:nvGraphicFramePr>
          <p:cNvPr id="10" name="コンテンツ プレースホルダー 2"/>
          <p:cNvGraphicFramePr>
            <a:graphicFrameLocks/>
          </p:cNvGraphicFramePr>
          <p:nvPr>
            <p:extLst>
              <p:ext uri="{D42A27DB-BD31-4B8C-83A1-F6EECF244321}">
                <p14:modId xmlns:p14="http://schemas.microsoft.com/office/powerpoint/2010/main" val="2423374655"/>
              </p:ext>
            </p:extLst>
          </p:nvPr>
        </p:nvGraphicFramePr>
        <p:xfrm>
          <a:off x="332509" y="5661891"/>
          <a:ext cx="11480800" cy="868218"/>
        </p:xfrm>
        <a:graphic>
          <a:graphicData uri="http://schemas.openxmlformats.org/drawingml/2006/table">
            <a:tbl>
              <a:tblPr firstRow="1" bandRow="1">
                <a:tableStyleId>{5C22544A-7EE6-4342-B048-85BDC9FD1C3A}</a:tableStyleId>
              </a:tblPr>
              <a:tblGrid>
                <a:gridCol w="1985819">
                  <a:extLst>
                    <a:ext uri="{9D8B030D-6E8A-4147-A177-3AD203B41FA5}">
                      <a16:colId xmlns:a16="http://schemas.microsoft.com/office/drawing/2014/main" val="2961767667"/>
                    </a:ext>
                  </a:extLst>
                </a:gridCol>
                <a:gridCol w="9494981">
                  <a:extLst>
                    <a:ext uri="{9D8B030D-6E8A-4147-A177-3AD203B41FA5}">
                      <a16:colId xmlns:a16="http://schemas.microsoft.com/office/drawing/2014/main" val="2683219630"/>
                    </a:ext>
                  </a:extLst>
                </a:gridCol>
              </a:tblGrid>
              <a:tr h="868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bg1"/>
                          </a:solidFill>
                        </a:rPr>
                        <a:t>期　　間</a:t>
                      </a:r>
                    </a:p>
                  </a:txBody>
                  <a:tcPr anchor="ctr">
                    <a:lnR w="3175" cap="flat" cmpd="sng" algn="ctr">
                      <a:noFill/>
                      <a:prstDash val="solid"/>
                      <a:round/>
                      <a:headEnd type="none" w="med" len="med"/>
                      <a:tailEnd type="none" w="med" len="med"/>
                    </a:ln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tx1"/>
                          </a:solidFill>
                        </a:rPr>
                        <a:t>令和３年８月</a:t>
                      </a:r>
                      <a:r>
                        <a:rPr kumimoji="1" lang="en-US" altLang="ja-JP" sz="2800" b="1" dirty="0" smtClean="0">
                          <a:solidFill>
                            <a:schemeClr val="tx1"/>
                          </a:solidFill>
                        </a:rPr>
                        <a:t>20</a:t>
                      </a:r>
                      <a:r>
                        <a:rPr kumimoji="1" lang="ja-JP" altLang="en-US" sz="2800" b="1" dirty="0" smtClean="0">
                          <a:solidFill>
                            <a:schemeClr val="tx1"/>
                          </a:solidFill>
                        </a:rPr>
                        <a:t>日</a:t>
                      </a:r>
                      <a:r>
                        <a:rPr kumimoji="1" lang="en-US" altLang="ja-JP" sz="2800" b="1" dirty="0" smtClean="0">
                          <a:solidFill>
                            <a:schemeClr val="tx1"/>
                          </a:solidFill>
                        </a:rPr>
                        <a:t>(</a:t>
                      </a:r>
                      <a:r>
                        <a:rPr kumimoji="1" lang="ja-JP" altLang="en-US" sz="2800" b="1" dirty="0" smtClean="0">
                          <a:solidFill>
                            <a:schemeClr val="tx1"/>
                          </a:solidFill>
                        </a:rPr>
                        <a:t>金</a:t>
                      </a:r>
                      <a:r>
                        <a:rPr kumimoji="1" lang="en-US" altLang="ja-JP" sz="2800" b="1" dirty="0" smtClean="0">
                          <a:solidFill>
                            <a:schemeClr val="tx1"/>
                          </a:solidFill>
                        </a:rPr>
                        <a:t>)</a:t>
                      </a:r>
                      <a:r>
                        <a:rPr kumimoji="1" lang="ja-JP" altLang="en-US" sz="2800" b="1" dirty="0" smtClean="0">
                          <a:solidFill>
                            <a:schemeClr val="tx1"/>
                          </a:solidFill>
                        </a:rPr>
                        <a:t>～９月</a:t>
                      </a:r>
                      <a:r>
                        <a:rPr kumimoji="1" lang="en-US" altLang="ja-JP" sz="2800" b="1" dirty="0" smtClean="0">
                          <a:solidFill>
                            <a:schemeClr val="tx1"/>
                          </a:solidFill>
                        </a:rPr>
                        <a:t>30</a:t>
                      </a:r>
                      <a:r>
                        <a:rPr kumimoji="1" lang="ja-JP" altLang="en-US" sz="2800" b="1" dirty="0" smtClean="0">
                          <a:solidFill>
                            <a:schemeClr val="tx1"/>
                          </a:solidFill>
                        </a:rPr>
                        <a:t>日</a:t>
                      </a:r>
                      <a:r>
                        <a:rPr kumimoji="1" lang="en-US" altLang="ja-JP" sz="2800" b="1" dirty="0" smtClean="0">
                          <a:solidFill>
                            <a:schemeClr val="tx1"/>
                          </a:solidFill>
                        </a:rPr>
                        <a:t>(</a:t>
                      </a:r>
                      <a:r>
                        <a:rPr kumimoji="1" lang="ja-JP" altLang="en-US" sz="2800" b="1" dirty="0" smtClean="0">
                          <a:solidFill>
                            <a:schemeClr val="tx1"/>
                          </a:solidFill>
                        </a:rPr>
                        <a:t>木</a:t>
                      </a:r>
                      <a:r>
                        <a:rPr kumimoji="1" lang="en-US" altLang="ja-JP" sz="2800" b="1" dirty="0" smtClean="0">
                          <a:solidFill>
                            <a:schemeClr val="tx1"/>
                          </a:solidFill>
                        </a:rPr>
                        <a:t>)</a:t>
                      </a:r>
                      <a:endParaRPr kumimoji="1" lang="ja-JP" altLang="en-US" sz="2800" b="1" dirty="0" smtClean="0">
                        <a:solidFill>
                          <a:schemeClr val="tx1"/>
                        </a:solidFill>
                      </a:endParaRP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sp>
        <p:nvSpPr>
          <p:cNvPr id="11"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2</a:t>
            </a:fld>
            <a:endParaRPr kumimoji="1" lang="ja-JP" altLang="en-US" sz="1800" dirty="0">
              <a:solidFill>
                <a:schemeClr val="tx1"/>
              </a:solidFill>
            </a:endParaRPr>
          </a:p>
        </p:txBody>
      </p:sp>
    </p:spTree>
    <p:extLst>
      <p:ext uri="{BB962C8B-B14F-4D97-AF65-F5344CB8AC3E}">
        <p14:creationId xmlns:p14="http://schemas.microsoft.com/office/powerpoint/2010/main" val="3007779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4290" y="46504"/>
            <a:ext cx="6032619" cy="641847"/>
          </a:xfrm>
        </p:spPr>
        <p:txBody>
          <a:bodyPr>
            <a:normAutofit/>
          </a:bodyPr>
          <a:lstStyle/>
          <a:p>
            <a:r>
              <a:rPr kumimoji="1" lang="ja-JP" altLang="en-US" sz="2400" dirty="0" smtClean="0"/>
              <a:t>●</a:t>
            </a:r>
            <a:r>
              <a:rPr kumimoji="1" lang="ja-JP" altLang="en-US" sz="2400" b="1" dirty="0" smtClean="0">
                <a:ea typeface="+mn-ea"/>
              </a:rPr>
              <a:t>県民への協力要請①</a:t>
            </a:r>
            <a:r>
              <a:rPr kumimoji="1" lang="en-US" altLang="ja-JP" sz="1800" dirty="0" smtClean="0">
                <a:ea typeface="+mn-ea"/>
              </a:rPr>
              <a:t>【</a:t>
            </a:r>
            <a:r>
              <a:rPr kumimoji="1" lang="ja-JP" altLang="en-US" sz="1800" dirty="0" smtClean="0">
                <a:ea typeface="+mn-ea"/>
              </a:rPr>
              <a:t>法第</a:t>
            </a:r>
            <a:r>
              <a:rPr kumimoji="1" lang="en-US" altLang="ja-JP" sz="1800" dirty="0" smtClean="0">
                <a:ea typeface="+mn-ea"/>
              </a:rPr>
              <a:t>24</a:t>
            </a:r>
            <a:r>
              <a:rPr kumimoji="1" lang="ja-JP" altLang="en-US" sz="1800" dirty="0" smtClean="0">
                <a:ea typeface="+mn-ea"/>
              </a:rPr>
              <a:t>条第９項</a:t>
            </a:r>
            <a:r>
              <a:rPr kumimoji="1" lang="en-US" altLang="ja-JP" sz="1800" dirty="0" smtClean="0">
                <a:ea typeface="+mn-ea"/>
              </a:rPr>
              <a:t>】</a:t>
            </a:r>
            <a:endParaRPr kumimoji="1" lang="ja-JP" altLang="en-US" sz="1800" dirty="0">
              <a:ea typeface="+mn-ea"/>
            </a:endParaRPr>
          </a:p>
        </p:txBody>
      </p:sp>
      <p:sp>
        <p:nvSpPr>
          <p:cNvPr id="3" name="コンテンツ プレースホルダー 2"/>
          <p:cNvSpPr>
            <a:spLocks noGrp="1"/>
          </p:cNvSpPr>
          <p:nvPr>
            <p:ph idx="1"/>
          </p:nvPr>
        </p:nvSpPr>
        <p:spPr>
          <a:xfrm>
            <a:off x="203199" y="619005"/>
            <a:ext cx="11736000" cy="5126015"/>
          </a:xfrm>
          <a:ln w="57150">
            <a:solidFill>
              <a:srgbClr val="92D050"/>
            </a:solidFill>
          </a:ln>
        </p:spPr>
        <p:txBody>
          <a:bodyPr anchor="ctr">
            <a:normAutofit/>
          </a:bodyPr>
          <a:lstStyle/>
          <a:p>
            <a:pPr>
              <a:lnSpc>
                <a:spcPts val="2200"/>
              </a:lnSpc>
              <a:spcBef>
                <a:spcPts val="300"/>
              </a:spcBef>
            </a:pPr>
            <a:r>
              <a:rPr kumimoji="1" lang="ja-JP" altLang="en-US" sz="1900" b="1" dirty="0" smtClean="0">
                <a:latin typeface="+mn-ea"/>
              </a:rPr>
              <a:t>日中も含めた不要不急の外出・移動を自粛 </a:t>
            </a:r>
            <a:r>
              <a:rPr kumimoji="1" lang="en-US" altLang="ja-JP" sz="1200" dirty="0" smtClean="0">
                <a:latin typeface="+mn-ea"/>
              </a:rPr>
              <a:t>※</a:t>
            </a:r>
            <a:r>
              <a:rPr kumimoji="1" lang="ja-JP" altLang="en-US" sz="1200" dirty="0" smtClean="0">
                <a:latin typeface="+mn-ea"/>
              </a:rPr>
              <a:t>外出する場合</a:t>
            </a:r>
            <a:r>
              <a:rPr lang="ja-JP" altLang="en-US" sz="1200" dirty="0">
                <a:latin typeface="+mn-ea"/>
              </a:rPr>
              <a:t>に</a:t>
            </a:r>
            <a:r>
              <a:rPr kumimoji="1" lang="ja-JP" altLang="en-US" sz="1200" dirty="0" smtClean="0">
                <a:latin typeface="+mn-ea"/>
              </a:rPr>
              <a:t>も極力一人で、または家族、あるいは普段行動をともにしている人と少人数で</a:t>
            </a:r>
            <a:endParaRPr kumimoji="1" lang="en-US" altLang="ja-JP" sz="1200" dirty="0" smtClean="0">
              <a:latin typeface="+mn-ea"/>
            </a:endParaRPr>
          </a:p>
          <a:p>
            <a:pPr>
              <a:lnSpc>
                <a:spcPts val="2200"/>
              </a:lnSpc>
              <a:spcBef>
                <a:spcPts val="300"/>
              </a:spcBef>
            </a:pPr>
            <a:r>
              <a:rPr lang="ja-JP" altLang="en-US" sz="1900" b="1" dirty="0" smtClean="0">
                <a:latin typeface="+mn-ea"/>
              </a:rPr>
              <a:t>他の都道府県間の不要不急の移動・往来を自粛</a:t>
            </a:r>
            <a:endParaRPr lang="en-US" altLang="ja-JP" sz="1900" b="1" dirty="0" smtClean="0">
              <a:latin typeface="+mn-ea"/>
            </a:endParaRPr>
          </a:p>
          <a:p>
            <a:pPr>
              <a:lnSpc>
                <a:spcPts val="2200"/>
              </a:lnSpc>
              <a:spcBef>
                <a:spcPts val="300"/>
              </a:spcBef>
            </a:pPr>
            <a:r>
              <a:rPr lang="ja-JP" altLang="en-US" sz="1900" b="1" dirty="0">
                <a:latin typeface="+mn-ea"/>
              </a:rPr>
              <a:t>県外に移動した場合、帰県</a:t>
            </a:r>
            <a:r>
              <a:rPr lang="ja-JP" altLang="en-US" sz="1900" b="1" dirty="0" smtClean="0">
                <a:latin typeface="+mn-ea"/>
              </a:rPr>
              <a:t>後</a:t>
            </a:r>
            <a:r>
              <a:rPr lang="en-US" altLang="ja-JP" sz="1900" b="1" dirty="0" smtClean="0">
                <a:latin typeface="+mn-ea"/>
              </a:rPr>
              <a:t>14</a:t>
            </a:r>
            <a:r>
              <a:rPr lang="ja-JP" altLang="en-US" sz="1900" b="1" dirty="0" smtClean="0">
                <a:latin typeface="+mn-ea"/>
              </a:rPr>
              <a:t>日間</a:t>
            </a:r>
            <a:r>
              <a:rPr lang="ja-JP" altLang="en-US" sz="1900" b="1" dirty="0">
                <a:latin typeface="+mn-ea"/>
              </a:rPr>
              <a:t>は行動記録を</a:t>
            </a:r>
            <a:r>
              <a:rPr lang="ja-JP" altLang="en-US" sz="1900" b="1" dirty="0" smtClean="0">
                <a:latin typeface="+mn-ea"/>
              </a:rPr>
              <a:t>取る</a:t>
            </a:r>
            <a:endParaRPr lang="en-US" altLang="ja-JP" sz="1900" b="1" dirty="0" smtClean="0">
              <a:latin typeface="+mn-ea"/>
            </a:endParaRPr>
          </a:p>
          <a:p>
            <a:pPr>
              <a:lnSpc>
                <a:spcPts val="2200"/>
              </a:lnSpc>
              <a:spcBef>
                <a:spcPts val="300"/>
              </a:spcBef>
            </a:pPr>
            <a:r>
              <a:rPr lang="ja-JP" altLang="en-US" sz="1900" b="1" dirty="0">
                <a:latin typeface="+mn-ea"/>
              </a:rPr>
              <a:t>外出する場合は、適切な感染防止対策を徹底して行動</a:t>
            </a:r>
            <a:r>
              <a:rPr lang="ja-JP" altLang="en-US" sz="1900" b="1" dirty="0" smtClean="0">
                <a:latin typeface="+mn-ea"/>
              </a:rPr>
              <a:t>する</a:t>
            </a:r>
            <a:endParaRPr lang="en-US" altLang="ja-JP" sz="1900" b="1" dirty="0" smtClean="0">
              <a:latin typeface="+mn-ea"/>
            </a:endParaRPr>
          </a:p>
          <a:p>
            <a:pPr>
              <a:lnSpc>
                <a:spcPts val="2200"/>
              </a:lnSpc>
              <a:spcBef>
                <a:spcPts val="300"/>
              </a:spcBef>
            </a:pPr>
            <a:r>
              <a:rPr lang="ja-JP" altLang="en-US" sz="1900" b="1" dirty="0">
                <a:latin typeface="+mn-ea"/>
              </a:rPr>
              <a:t>発熱等の症状がある場合は、都道府県をまたぐ移動はもとより、外出を</a:t>
            </a:r>
            <a:r>
              <a:rPr lang="ja-JP" altLang="en-US" sz="1900" b="1" dirty="0" smtClean="0">
                <a:latin typeface="+mn-ea"/>
              </a:rPr>
              <a:t>控える</a:t>
            </a:r>
            <a:endParaRPr lang="en-US" altLang="ja-JP" sz="1900" b="1" dirty="0" smtClean="0">
              <a:latin typeface="+mn-ea"/>
            </a:endParaRPr>
          </a:p>
          <a:p>
            <a:pPr>
              <a:lnSpc>
                <a:spcPts val="2200"/>
              </a:lnSpc>
              <a:spcBef>
                <a:spcPts val="300"/>
              </a:spcBef>
            </a:pPr>
            <a:r>
              <a:rPr lang="ja-JP" altLang="en-US" sz="1900" b="1" dirty="0">
                <a:latin typeface="+mn-ea"/>
              </a:rPr>
              <a:t>感染対策が徹底されていない飲食店等や営業時間短縮の要請等に応じていない飲食店等の利用を自粛</a:t>
            </a:r>
          </a:p>
          <a:p>
            <a:pPr>
              <a:lnSpc>
                <a:spcPts val="2200"/>
              </a:lnSpc>
              <a:spcBef>
                <a:spcPts val="300"/>
              </a:spcBef>
            </a:pPr>
            <a:r>
              <a:rPr lang="ja-JP" altLang="en-US" sz="1900" b="1" dirty="0" smtClean="0">
                <a:latin typeface="+mn-ea"/>
              </a:rPr>
              <a:t>業種</a:t>
            </a:r>
            <a:r>
              <a:rPr lang="ja-JP" altLang="en-US" sz="1900" b="1" dirty="0">
                <a:latin typeface="+mn-ea"/>
              </a:rPr>
              <a:t>ごとに策定される感染拡大予防ガイドライン等に基づく感染防止策が徹底されていない施設等への外出を</a:t>
            </a:r>
            <a:r>
              <a:rPr lang="ja-JP" altLang="en-US" sz="1900" b="1" dirty="0" smtClean="0">
                <a:latin typeface="+mn-ea"/>
              </a:rPr>
              <a:t>控える</a:t>
            </a:r>
            <a:endParaRPr lang="en-US" altLang="ja-JP" sz="1900" b="1" dirty="0" smtClean="0">
              <a:latin typeface="+mn-ea"/>
            </a:endParaRPr>
          </a:p>
          <a:p>
            <a:pPr>
              <a:lnSpc>
                <a:spcPts val="2200"/>
              </a:lnSpc>
              <a:spcBef>
                <a:spcPts val="300"/>
              </a:spcBef>
            </a:pPr>
            <a:r>
              <a:rPr lang="ja-JP" altLang="en-US" sz="1900" b="1" u="sng" dirty="0">
                <a:latin typeface="+mn-ea"/>
              </a:rPr>
              <a:t>路上・公園等における集団での飲酒など、感染リスクが高い行動</a:t>
            </a:r>
            <a:r>
              <a:rPr lang="ja-JP" altLang="en-US" sz="1900" b="1" u="sng" dirty="0" smtClean="0">
                <a:latin typeface="+mn-ea"/>
              </a:rPr>
              <a:t>を自粛</a:t>
            </a:r>
            <a:endParaRPr lang="ja-JP" altLang="en-US" sz="1900" b="1" u="sng" dirty="0">
              <a:latin typeface="+mn-ea"/>
            </a:endParaRPr>
          </a:p>
          <a:p>
            <a:pPr>
              <a:lnSpc>
                <a:spcPts val="2200"/>
              </a:lnSpc>
              <a:spcBef>
                <a:spcPts val="300"/>
              </a:spcBef>
            </a:pPr>
            <a:r>
              <a:rPr lang="ja-JP" altLang="en-US" sz="1900" b="1" dirty="0" smtClean="0">
                <a:latin typeface="+mn-ea"/>
              </a:rPr>
              <a:t>厚生</a:t>
            </a:r>
            <a:r>
              <a:rPr lang="ja-JP" altLang="en-US" sz="1900" b="1" dirty="0">
                <a:latin typeface="+mn-ea"/>
              </a:rPr>
              <a:t>労働省「新型コロナウイルス接触確認アプリ</a:t>
            </a:r>
            <a:r>
              <a:rPr lang="ja-JP" altLang="en-US" sz="1900" b="1" dirty="0" smtClean="0">
                <a:latin typeface="+mn-ea"/>
              </a:rPr>
              <a:t>（</a:t>
            </a:r>
            <a:r>
              <a:rPr lang="en-US" altLang="ja-JP" sz="1900" b="1" dirty="0" smtClean="0">
                <a:latin typeface="+mn-ea"/>
              </a:rPr>
              <a:t>COCOA</a:t>
            </a:r>
            <a:r>
              <a:rPr lang="ja-JP" altLang="en-US" sz="1900" b="1" dirty="0" smtClean="0">
                <a:latin typeface="+mn-ea"/>
              </a:rPr>
              <a:t>）</a:t>
            </a:r>
            <a:r>
              <a:rPr lang="ja-JP" altLang="en-US" sz="1900" b="1" dirty="0">
                <a:latin typeface="+mn-ea"/>
              </a:rPr>
              <a:t>」を積極的にインストール</a:t>
            </a:r>
            <a:r>
              <a:rPr lang="ja-JP" altLang="en-US" sz="1900" b="1" dirty="0" smtClean="0">
                <a:latin typeface="+mn-ea"/>
              </a:rPr>
              <a:t>する</a:t>
            </a:r>
            <a:endParaRPr lang="en-US" altLang="ja-JP" sz="1900" b="1" dirty="0" smtClean="0">
              <a:latin typeface="+mn-ea"/>
            </a:endParaRPr>
          </a:p>
          <a:p>
            <a:pPr>
              <a:lnSpc>
                <a:spcPts val="2200"/>
              </a:lnSpc>
              <a:spcBef>
                <a:spcPts val="300"/>
              </a:spcBef>
            </a:pPr>
            <a:r>
              <a:rPr lang="ja-JP" altLang="en-US" sz="1900" b="1" dirty="0" smtClean="0">
                <a:latin typeface="+mn-ea"/>
              </a:rPr>
              <a:t>「</a:t>
            </a:r>
            <a:r>
              <a:rPr lang="ja-JP" altLang="en-US" sz="1900" b="1" dirty="0">
                <a:latin typeface="+mn-ea"/>
              </a:rPr>
              <a:t>三つの密」の回避や「人と人の距離の確保」、「マスクの着用」、「手洗いなどの手指衛生」をはじめとした基本的な感染対策</a:t>
            </a:r>
            <a:r>
              <a:rPr lang="ja-JP" altLang="en-US" sz="1900" b="1" dirty="0" smtClean="0">
                <a:latin typeface="+mn-ea"/>
              </a:rPr>
              <a:t>を徹底</a:t>
            </a:r>
            <a:endParaRPr lang="en-US" altLang="ja-JP" sz="1900" b="1" dirty="0" smtClean="0">
              <a:latin typeface="+mn-ea"/>
            </a:endParaRPr>
          </a:p>
          <a:p>
            <a:pPr>
              <a:lnSpc>
                <a:spcPts val="2200"/>
              </a:lnSpc>
              <a:spcBef>
                <a:spcPts val="300"/>
              </a:spcBef>
            </a:pPr>
            <a:r>
              <a:rPr lang="ja-JP" altLang="en-US" sz="1900" b="1" dirty="0">
                <a:latin typeface="+mn-ea"/>
              </a:rPr>
              <a:t>大人数での会食や飲み会を避けること、大声を出す</a:t>
            </a:r>
            <a:r>
              <a:rPr lang="ja-JP" altLang="en-US" sz="1900" b="1" dirty="0" smtClean="0">
                <a:latin typeface="+mn-ea"/>
              </a:rPr>
              <a:t>行動を自粛</a:t>
            </a:r>
            <a:endParaRPr lang="en-US" altLang="ja-JP" sz="1900" b="1" dirty="0" smtClean="0">
              <a:latin typeface="+mn-ea"/>
            </a:endParaRPr>
          </a:p>
          <a:p>
            <a:pPr>
              <a:lnSpc>
                <a:spcPts val="2200"/>
              </a:lnSpc>
              <a:spcBef>
                <a:spcPts val="300"/>
              </a:spcBef>
            </a:pPr>
            <a:r>
              <a:rPr lang="ja-JP" altLang="en-US" sz="1900" b="1" dirty="0">
                <a:latin typeface="+mn-ea"/>
              </a:rPr>
              <a:t>会食をする際には、座席間隔の確保や換気などの三密回避を</a:t>
            </a:r>
            <a:r>
              <a:rPr lang="ja-JP" altLang="en-US" sz="1900" b="1" dirty="0" smtClean="0">
                <a:latin typeface="+mn-ea"/>
              </a:rPr>
              <a:t>徹底</a:t>
            </a:r>
            <a:endParaRPr lang="en-US" altLang="ja-JP" sz="1900" b="1" dirty="0" smtClean="0">
              <a:latin typeface="+mn-ea"/>
            </a:endParaRPr>
          </a:p>
          <a:p>
            <a:pPr>
              <a:lnSpc>
                <a:spcPts val="2200"/>
              </a:lnSpc>
              <a:spcBef>
                <a:spcPts val="300"/>
              </a:spcBef>
            </a:pPr>
            <a:r>
              <a:rPr lang="ja-JP" altLang="en-US" sz="1900" b="1" dirty="0" smtClean="0">
                <a:latin typeface="+mn-ea"/>
              </a:rPr>
              <a:t>感染リスクが高まる「５つの場面」に留意し、そうした場面での会食については、「</a:t>
            </a:r>
            <a:r>
              <a:rPr lang="ja-JP" altLang="en-US" sz="1900" b="1" dirty="0">
                <a:latin typeface="+mn-ea"/>
              </a:rPr>
              <a:t>感染リスクを下げながら会食を楽しむ工夫」を</a:t>
            </a:r>
            <a:r>
              <a:rPr lang="ja-JP" altLang="en-US" sz="1900" b="1" dirty="0" smtClean="0">
                <a:latin typeface="+mn-ea"/>
              </a:rPr>
              <a:t>行う</a:t>
            </a:r>
            <a:endParaRPr lang="en-US" altLang="ja-JP" sz="1900" b="1" dirty="0" smtClean="0">
              <a:latin typeface="+mn-ea"/>
            </a:endParaRPr>
          </a:p>
        </p:txBody>
      </p:sp>
      <p:sp>
        <p:nvSpPr>
          <p:cNvPr id="5" name="テキスト ボックス 4"/>
          <p:cNvSpPr txBox="1"/>
          <p:nvPr/>
        </p:nvSpPr>
        <p:spPr>
          <a:xfrm>
            <a:off x="174222" y="5780678"/>
            <a:ext cx="7030142" cy="400110"/>
          </a:xfrm>
          <a:prstGeom prst="rect">
            <a:avLst/>
          </a:prstGeom>
          <a:noFill/>
        </p:spPr>
        <p:txBody>
          <a:bodyPr wrap="square" rtlCol="0">
            <a:spAutoFit/>
          </a:bodyPr>
          <a:lstStyle/>
          <a:p>
            <a:r>
              <a:rPr kumimoji="1" lang="en-US" altLang="ja-JP" sz="2000" dirty="0" smtClean="0"/>
              <a:t>【</a:t>
            </a:r>
            <a:r>
              <a:rPr lang="ja-JP" altLang="en-US" sz="2000" b="1" dirty="0"/>
              <a:t>県外</a:t>
            </a:r>
            <a:r>
              <a:rPr lang="ja-JP" altLang="en-US" sz="2000" b="1" dirty="0" smtClean="0"/>
              <a:t>から</a:t>
            </a:r>
            <a:r>
              <a:rPr lang="ja-JP" altLang="en-US" sz="2000" b="1" dirty="0"/>
              <a:t>本県</a:t>
            </a:r>
            <a:r>
              <a:rPr lang="ja-JP" altLang="en-US" sz="2000" b="1" dirty="0" smtClean="0"/>
              <a:t>へ</a:t>
            </a:r>
            <a:r>
              <a:rPr kumimoji="1" lang="ja-JP" altLang="en-US" sz="2000" b="1" dirty="0" smtClean="0"/>
              <a:t>来県される皆様への働きかけ</a:t>
            </a:r>
            <a:r>
              <a:rPr kumimoji="1" lang="en-US" altLang="ja-JP" sz="2000" b="1" dirty="0" smtClean="0"/>
              <a:t>】</a:t>
            </a:r>
            <a:endParaRPr kumimoji="1" lang="ja-JP" altLang="en-US" sz="2000" b="1" dirty="0"/>
          </a:p>
        </p:txBody>
      </p:sp>
      <p:sp>
        <p:nvSpPr>
          <p:cNvPr id="7" name="テキスト ボックス 6"/>
          <p:cNvSpPr txBox="1"/>
          <p:nvPr/>
        </p:nvSpPr>
        <p:spPr>
          <a:xfrm>
            <a:off x="184728" y="6124536"/>
            <a:ext cx="11736000" cy="677108"/>
          </a:xfrm>
          <a:prstGeom prst="rect">
            <a:avLst/>
          </a:prstGeom>
          <a:noFill/>
          <a:ln>
            <a:solidFill>
              <a:schemeClr val="tx1"/>
            </a:solidFill>
          </a:ln>
        </p:spPr>
        <p:txBody>
          <a:bodyPr wrap="square" rtlCol="0">
            <a:spAutoFit/>
          </a:bodyPr>
          <a:lstStyle/>
          <a:p>
            <a:pPr marL="230400" indent="-230400">
              <a:buFont typeface="Arial" panose="020B0604020202020204" pitchFamily="34" charset="0"/>
              <a:buChar char="•"/>
            </a:pPr>
            <a:r>
              <a:rPr lang="ja-JP" altLang="en-US" sz="1900" b="1" dirty="0" smtClean="0"/>
              <a:t>旅行</a:t>
            </a:r>
            <a:r>
              <a:rPr lang="ja-JP" altLang="en-US" sz="1900" b="1" dirty="0"/>
              <a:t>や帰省、イベント参加等を極力控えることなど、お住まいの地域において地域外への移動についてどのような対応が求められているかを十分</a:t>
            </a:r>
            <a:r>
              <a:rPr lang="ja-JP" altLang="en-US" sz="1900" b="1" dirty="0" smtClean="0"/>
              <a:t>確認</a:t>
            </a:r>
            <a:endParaRPr kumimoji="1" lang="ja-JP" altLang="en-US" sz="1900" b="1" dirty="0"/>
          </a:p>
        </p:txBody>
      </p:sp>
      <p:sp>
        <p:nvSpPr>
          <p:cNvPr id="9" name="テキスト ボックス 8"/>
          <p:cNvSpPr txBox="1"/>
          <p:nvPr/>
        </p:nvSpPr>
        <p:spPr>
          <a:xfrm>
            <a:off x="9920493" y="46504"/>
            <a:ext cx="2031362" cy="461665"/>
          </a:xfrm>
          <a:prstGeom prst="rect">
            <a:avLst/>
          </a:prstGeom>
          <a:solidFill>
            <a:schemeClr val="accent6"/>
          </a:solidFill>
          <a:ln>
            <a:solidFill>
              <a:schemeClr val="tx1"/>
            </a:solidFill>
          </a:ln>
        </p:spPr>
        <p:txBody>
          <a:bodyPr wrap="square" rtlCol="0">
            <a:spAutoFit/>
          </a:bodyPr>
          <a:lstStyle/>
          <a:p>
            <a:pPr algn="ctr"/>
            <a:r>
              <a:rPr kumimoji="1" lang="ja-JP" altLang="en-US" sz="2400" b="1" dirty="0" smtClean="0"/>
              <a:t>香川県全域</a:t>
            </a:r>
            <a:endParaRPr kumimoji="1" lang="ja-JP" altLang="en-US" sz="2400" b="1" dirty="0"/>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3</a:t>
            </a:fld>
            <a:endParaRPr kumimoji="1" lang="ja-JP" altLang="en-US" sz="1800" dirty="0">
              <a:solidFill>
                <a:schemeClr val="tx1"/>
              </a:solidFill>
            </a:endParaRPr>
          </a:p>
        </p:txBody>
      </p:sp>
    </p:spTree>
    <p:extLst>
      <p:ext uri="{BB962C8B-B14F-4D97-AF65-F5344CB8AC3E}">
        <p14:creationId xmlns:p14="http://schemas.microsoft.com/office/powerpoint/2010/main" val="1221105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7155" y="61314"/>
            <a:ext cx="4112172" cy="594467"/>
          </a:xfrm>
        </p:spPr>
        <p:txBody>
          <a:bodyPr>
            <a:normAutofit/>
          </a:bodyPr>
          <a:lstStyle/>
          <a:p>
            <a:r>
              <a:rPr kumimoji="1" lang="ja-JP" altLang="en-US" sz="2400" dirty="0" smtClean="0">
                <a:latin typeface="+mn-lt"/>
              </a:rPr>
              <a:t>●</a:t>
            </a:r>
            <a:r>
              <a:rPr kumimoji="1" lang="ja-JP" altLang="en-US" sz="2400" b="1" dirty="0" smtClean="0">
                <a:latin typeface="+mn-ea"/>
                <a:ea typeface="+mn-ea"/>
              </a:rPr>
              <a:t>県民への協力要請②</a:t>
            </a:r>
            <a:endParaRPr kumimoji="1" lang="ja-JP" altLang="en-US" sz="2400" b="1" dirty="0">
              <a:latin typeface="+mn-ea"/>
              <a:ea typeface="+mn-ea"/>
            </a:endParaRPr>
          </a:p>
        </p:txBody>
      </p:sp>
      <p:sp>
        <p:nvSpPr>
          <p:cNvPr id="3" name="コンテンツ プレースホルダー 2"/>
          <p:cNvSpPr>
            <a:spLocks noGrp="1"/>
          </p:cNvSpPr>
          <p:nvPr>
            <p:ph idx="1"/>
          </p:nvPr>
        </p:nvSpPr>
        <p:spPr>
          <a:xfrm>
            <a:off x="203199" y="655781"/>
            <a:ext cx="11736000" cy="6048000"/>
          </a:xfrm>
          <a:ln w="57150">
            <a:solidFill>
              <a:srgbClr val="92D050"/>
            </a:solidFill>
          </a:ln>
        </p:spPr>
        <p:txBody>
          <a:bodyPr anchor="t">
            <a:normAutofit/>
          </a:bodyPr>
          <a:lstStyle/>
          <a:p>
            <a:pPr algn="just">
              <a:lnSpc>
                <a:spcPct val="120000"/>
              </a:lnSpc>
              <a:spcBef>
                <a:spcPts val="600"/>
              </a:spcBef>
            </a:pPr>
            <a:r>
              <a:rPr lang="ja-JP" altLang="en-US" sz="2700" b="1" u="sng" dirty="0"/>
              <a:t>路上・公園等における集団での飲酒など、感染リスクが高い行動を自粛</a:t>
            </a:r>
            <a:r>
              <a:rPr lang="ja-JP" altLang="en-US" sz="3200" dirty="0"/>
              <a:t>　</a:t>
            </a:r>
            <a:endParaRPr lang="en-US" altLang="ja-JP" sz="3200" dirty="0" smtClean="0"/>
          </a:p>
          <a:p>
            <a:pPr marL="0" indent="0" algn="r">
              <a:lnSpc>
                <a:spcPct val="120000"/>
              </a:lnSpc>
              <a:spcBef>
                <a:spcPts val="600"/>
              </a:spcBef>
              <a:buNone/>
            </a:pPr>
            <a:r>
              <a:rPr lang="en-US" altLang="ja-JP" sz="2700" dirty="0" smtClean="0"/>
              <a:t>【</a:t>
            </a:r>
            <a:r>
              <a:rPr lang="ja-JP" altLang="en-US" sz="2700" dirty="0"/>
              <a:t>法第</a:t>
            </a:r>
            <a:r>
              <a:rPr lang="en-US" altLang="ja-JP" sz="2700" dirty="0"/>
              <a:t>24</a:t>
            </a:r>
            <a:r>
              <a:rPr lang="ja-JP" altLang="en-US" sz="2700" dirty="0"/>
              <a:t>条第９項</a:t>
            </a:r>
            <a:r>
              <a:rPr lang="en-US" altLang="ja-JP" sz="2700" dirty="0" smtClean="0"/>
              <a:t>】</a:t>
            </a:r>
          </a:p>
          <a:p>
            <a:pPr>
              <a:lnSpc>
                <a:spcPct val="120000"/>
              </a:lnSpc>
              <a:spcBef>
                <a:spcPts val="600"/>
              </a:spcBef>
            </a:pPr>
            <a:r>
              <a:rPr kumimoji="1" lang="ja-JP" altLang="en-US" sz="2700" b="1" u="sng" dirty="0" smtClean="0"/>
              <a:t>営業時間の短縮を要請した時間以降、飲食店等にみだりに出入りしない</a:t>
            </a:r>
            <a:endParaRPr kumimoji="1" lang="en-US" altLang="ja-JP" sz="2700" b="1" u="sng" dirty="0" smtClean="0"/>
          </a:p>
          <a:p>
            <a:pPr marL="0" indent="0" algn="r">
              <a:lnSpc>
                <a:spcPct val="120000"/>
              </a:lnSpc>
              <a:spcBef>
                <a:spcPts val="600"/>
              </a:spcBef>
              <a:buNone/>
            </a:pPr>
            <a:r>
              <a:rPr lang="en-US" altLang="ja-JP" sz="2700" dirty="0" smtClean="0"/>
              <a:t>【</a:t>
            </a:r>
            <a:r>
              <a:rPr lang="ja-JP" altLang="en-US" sz="2700" dirty="0" smtClean="0"/>
              <a:t>法第</a:t>
            </a:r>
            <a:r>
              <a:rPr lang="en-US" altLang="ja-JP" sz="2700" dirty="0" smtClean="0"/>
              <a:t>31</a:t>
            </a:r>
            <a:r>
              <a:rPr lang="ja-JP" altLang="en-US" sz="2700" dirty="0" smtClean="0"/>
              <a:t>条の６第２項</a:t>
            </a:r>
            <a:r>
              <a:rPr kumimoji="1" lang="en-US" altLang="ja-JP" sz="2700" dirty="0" smtClean="0"/>
              <a:t>】</a:t>
            </a:r>
          </a:p>
          <a:p>
            <a:pPr>
              <a:lnSpc>
                <a:spcPct val="120000"/>
              </a:lnSpc>
              <a:spcBef>
                <a:spcPts val="600"/>
              </a:spcBef>
            </a:pPr>
            <a:r>
              <a:rPr lang="ja-JP" altLang="en-US" sz="2700" b="1" u="sng" dirty="0" smtClean="0"/>
              <a:t>混雑</a:t>
            </a:r>
            <a:r>
              <a:rPr lang="ja-JP" altLang="en-US" sz="2700" b="1" u="sng" dirty="0"/>
              <a:t>した場所等への外出の</a:t>
            </a:r>
            <a:r>
              <a:rPr lang="ja-JP" altLang="en-US" sz="2700" b="1" u="sng" dirty="0" smtClean="0"/>
              <a:t>半減</a:t>
            </a:r>
            <a:r>
              <a:rPr lang="ja-JP" altLang="en-US" sz="2700" b="1" dirty="0" smtClean="0">
                <a:solidFill>
                  <a:srgbClr val="FF0000"/>
                </a:solidFill>
              </a:rPr>
              <a:t>　　     　　</a:t>
            </a:r>
            <a:r>
              <a:rPr lang="ja-JP" altLang="en-US" sz="2600" b="1" dirty="0" smtClean="0">
                <a:solidFill>
                  <a:srgbClr val="FF0000"/>
                </a:solidFill>
              </a:rPr>
              <a:t>　</a:t>
            </a:r>
            <a:r>
              <a:rPr lang="ja-JP" altLang="en-US" sz="2700" b="1" dirty="0" smtClean="0">
                <a:solidFill>
                  <a:srgbClr val="FF0000"/>
                </a:solidFill>
              </a:rPr>
              <a:t> 　</a:t>
            </a:r>
            <a:r>
              <a:rPr lang="ja-JP" altLang="en-US" sz="2100" b="1" dirty="0" smtClean="0">
                <a:solidFill>
                  <a:srgbClr val="FF0000"/>
                </a:solidFill>
              </a:rPr>
              <a:t> </a:t>
            </a:r>
            <a:r>
              <a:rPr lang="en-US" altLang="ja-JP" sz="2700" dirty="0" smtClean="0"/>
              <a:t>【</a:t>
            </a:r>
            <a:r>
              <a:rPr lang="ja-JP" altLang="en-US" sz="2700" dirty="0"/>
              <a:t>法第</a:t>
            </a:r>
            <a:r>
              <a:rPr lang="en-US" altLang="ja-JP" sz="2700" dirty="0"/>
              <a:t>31</a:t>
            </a:r>
            <a:r>
              <a:rPr lang="ja-JP" altLang="en-US" sz="2700" dirty="0"/>
              <a:t>条の６第２項</a:t>
            </a:r>
            <a:r>
              <a:rPr lang="en-US" altLang="ja-JP" sz="2700" dirty="0" smtClean="0"/>
              <a:t>】</a:t>
            </a:r>
            <a:endParaRPr lang="en-US" altLang="ja-JP" sz="2700" b="1" u="sng" dirty="0"/>
          </a:p>
        </p:txBody>
      </p:sp>
      <p:sp>
        <p:nvSpPr>
          <p:cNvPr id="5" name="テキスト ボックス 4"/>
          <p:cNvSpPr txBox="1"/>
          <p:nvPr/>
        </p:nvSpPr>
        <p:spPr>
          <a:xfrm>
            <a:off x="9921449" y="67532"/>
            <a:ext cx="2031362" cy="461665"/>
          </a:xfrm>
          <a:prstGeom prst="rect">
            <a:avLst/>
          </a:prstGeom>
          <a:solidFill>
            <a:schemeClr val="accent6"/>
          </a:solidFill>
          <a:ln>
            <a:solidFill>
              <a:schemeClr val="tx1"/>
            </a:solidFill>
          </a:ln>
        </p:spPr>
        <p:txBody>
          <a:bodyPr wrap="square" rtlCol="0">
            <a:spAutoFit/>
          </a:bodyPr>
          <a:lstStyle/>
          <a:p>
            <a:pPr algn="ctr"/>
            <a:r>
              <a:rPr kumimoji="1" lang="ja-JP" altLang="en-US" sz="2400" b="1" dirty="0" smtClean="0">
                <a:solidFill>
                  <a:schemeClr val="bg1"/>
                </a:solidFill>
              </a:rPr>
              <a:t>高松市</a:t>
            </a:r>
            <a:endParaRPr kumimoji="1" lang="ja-JP" altLang="en-US" sz="2400" b="1" dirty="0">
              <a:solidFill>
                <a:schemeClr val="bg1"/>
              </a:solidFill>
            </a:endParaRPr>
          </a:p>
        </p:txBody>
      </p:sp>
      <p:sp>
        <p:nvSpPr>
          <p:cNvPr id="7"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4</a:t>
            </a:fld>
            <a:endParaRPr kumimoji="1" lang="ja-JP" altLang="en-US" sz="1800" dirty="0">
              <a:solidFill>
                <a:schemeClr val="tx1"/>
              </a:solidFill>
            </a:endParaRPr>
          </a:p>
        </p:txBody>
      </p:sp>
    </p:spTree>
    <p:extLst>
      <p:ext uri="{BB962C8B-B14F-4D97-AF65-F5344CB8AC3E}">
        <p14:creationId xmlns:p14="http://schemas.microsoft.com/office/powerpoint/2010/main" val="886008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563" y="101600"/>
            <a:ext cx="3860800" cy="464422"/>
          </a:xfrm>
        </p:spPr>
        <p:txBody>
          <a:bodyPr>
            <a:normAutofit/>
          </a:bodyPr>
          <a:lstStyle/>
          <a:p>
            <a:r>
              <a:rPr lang="ja-JP" altLang="en-US" sz="2400" b="1" dirty="0" smtClean="0">
                <a:latin typeface="+mn-ea"/>
                <a:ea typeface="+mn-ea"/>
              </a:rPr>
              <a:t>●事業者へ</a:t>
            </a:r>
            <a:r>
              <a:rPr lang="ja-JP" altLang="en-US" sz="2400" b="1" dirty="0">
                <a:latin typeface="+mn-ea"/>
                <a:ea typeface="+mn-ea"/>
              </a:rPr>
              <a:t>の</a:t>
            </a:r>
            <a:r>
              <a:rPr lang="ja-JP" altLang="en-US" sz="2400" b="1" dirty="0" smtClean="0">
                <a:latin typeface="+mn-ea"/>
                <a:ea typeface="+mn-ea"/>
              </a:rPr>
              <a:t>協力要請①</a:t>
            </a:r>
            <a:endParaRPr kumimoji="1" lang="ja-JP" altLang="en-US" sz="2400" b="1" dirty="0">
              <a:latin typeface="+mn-ea"/>
              <a:ea typeface="+mn-ea"/>
            </a:endParaRPr>
          </a:p>
        </p:txBody>
      </p:sp>
      <p:sp>
        <p:nvSpPr>
          <p:cNvPr id="3" name="コンテンツ プレースホルダー 2"/>
          <p:cNvSpPr>
            <a:spLocks noGrp="1"/>
          </p:cNvSpPr>
          <p:nvPr>
            <p:ph idx="1"/>
          </p:nvPr>
        </p:nvSpPr>
        <p:spPr>
          <a:xfrm>
            <a:off x="184727" y="729677"/>
            <a:ext cx="11818478" cy="5966687"/>
          </a:xfrm>
          <a:ln w="57150">
            <a:noFill/>
          </a:ln>
        </p:spPr>
        <p:txBody>
          <a:bodyPr>
            <a:normAutofit/>
          </a:bodyPr>
          <a:lstStyle/>
          <a:p>
            <a:pPr marL="252000">
              <a:lnSpc>
                <a:spcPct val="100000"/>
              </a:lnSpc>
              <a:spcBef>
                <a:spcPts val="600"/>
              </a:spcBef>
            </a:pPr>
            <a:r>
              <a:rPr lang="ja-JP" altLang="en-US" sz="2000" b="1" dirty="0" smtClean="0">
                <a:latin typeface="+mn-ea"/>
              </a:rPr>
              <a:t>飲食店</a:t>
            </a:r>
            <a:r>
              <a:rPr lang="ja-JP" altLang="en-US" sz="2000" b="1" dirty="0">
                <a:latin typeface="+mn-ea"/>
              </a:rPr>
              <a:t>における感染拡大防止を図るため、「かがわ安心飲食店認証」を</a:t>
            </a:r>
            <a:r>
              <a:rPr lang="ja-JP" altLang="en-US" sz="2000" b="1" dirty="0" smtClean="0">
                <a:latin typeface="+mn-ea"/>
              </a:rPr>
              <a:t>とる</a:t>
            </a:r>
            <a:endParaRPr lang="ja-JP" altLang="en-US" sz="2000" b="1" dirty="0">
              <a:latin typeface="+mn-ea"/>
            </a:endParaRPr>
          </a:p>
          <a:p>
            <a:pPr marL="252000">
              <a:lnSpc>
                <a:spcPct val="100000"/>
              </a:lnSpc>
              <a:spcBef>
                <a:spcPts val="600"/>
              </a:spcBef>
            </a:pPr>
            <a:r>
              <a:rPr lang="ja-JP" altLang="en-US" sz="2000" b="1" dirty="0" smtClean="0">
                <a:latin typeface="+mn-ea"/>
              </a:rPr>
              <a:t>業種</a:t>
            </a:r>
            <a:r>
              <a:rPr lang="ja-JP" altLang="en-US" sz="2000" b="1" dirty="0">
                <a:latin typeface="+mn-ea"/>
              </a:rPr>
              <a:t>ごとに策定される感染拡大予防ガイドラインや県が策定した適切な感染防止対策に基づき、感染防止対策の徹底を</a:t>
            </a:r>
            <a:r>
              <a:rPr lang="ja-JP" altLang="en-US" sz="2000" b="1" dirty="0" smtClean="0">
                <a:latin typeface="+mn-ea"/>
              </a:rPr>
              <a:t>図る</a:t>
            </a:r>
            <a:endParaRPr lang="ja-JP" altLang="en-US" sz="2000" b="1" dirty="0">
              <a:latin typeface="+mn-ea"/>
            </a:endParaRPr>
          </a:p>
          <a:p>
            <a:pPr marL="252000">
              <a:spcBef>
                <a:spcPts val="600"/>
              </a:spcBef>
            </a:pPr>
            <a:r>
              <a:rPr lang="ja-JP" altLang="en-US" sz="2000" b="1" dirty="0">
                <a:latin typeface="+mn-ea"/>
              </a:rPr>
              <a:t>感染防止対策を徹底していることを示す様式を掲示</a:t>
            </a:r>
            <a:r>
              <a:rPr lang="ja-JP" altLang="en-US" sz="2000" b="1" dirty="0" smtClean="0">
                <a:latin typeface="+mn-ea"/>
              </a:rPr>
              <a:t>する</a:t>
            </a:r>
            <a:endParaRPr lang="en-US" altLang="ja-JP" sz="2000" b="1" dirty="0" smtClean="0">
              <a:latin typeface="+mn-ea"/>
            </a:endParaRPr>
          </a:p>
          <a:p>
            <a:pPr marL="252000">
              <a:lnSpc>
                <a:spcPct val="100000"/>
              </a:lnSpc>
              <a:spcBef>
                <a:spcPts val="600"/>
              </a:spcBef>
            </a:pPr>
            <a:r>
              <a:rPr lang="ja-JP" altLang="en-US" sz="2000" b="1" u="sng" dirty="0">
                <a:latin typeface="+mn-ea"/>
              </a:rPr>
              <a:t>在宅勤務（テレワーク）、オンライン会議などの積極的な活用や休暇取得の促進等により、出勤者数の７割削減を目指すとともに、接触機会の低減に向け、出勤が必要となる職場でもローテーション勤務等を強力に推進</a:t>
            </a:r>
            <a:r>
              <a:rPr lang="ja-JP" altLang="en-US" sz="2000" b="1" u="sng" dirty="0" smtClean="0">
                <a:latin typeface="+mn-ea"/>
              </a:rPr>
              <a:t>する</a:t>
            </a:r>
            <a:endParaRPr lang="en-US" altLang="ja-JP" sz="2000" dirty="0" smtClean="0">
              <a:latin typeface="+mn-ea"/>
            </a:endParaRPr>
          </a:p>
          <a:p>
            <a:pPr marL="252000">
              <a:spcBef>
                <a:spcPts val="600"/>
              </a:spcBef>
            </a:pPr>
            <a:r>
              <a:rPr lang="ja-JP" altLang="en-US" sz="2000" b="1" dirty="0" smtClean="0">
                <a:latin typeface="+mn-ea"/>
              </a:rPr>
              <a:t>出勤</a:t>
            </a:r>
            <a:r>
              <a:rPr lang="ja-JP" altLang="en-US" sz="2000" b="1" dirty="0">
                <a:latin typeface="+mn-ea"/>
              </a:rPr>
              <a:t>した場合には、座席間の間隔を取ることや従業員の執務オフィスの分散を</a:t>
            </a:r>
            <a:r>
              <a:rPr lang="ja-JP" altLang="en-US" sz="2000" b="1" dirty="0" smtClean="0">
                <a:latin typeface="+mn-ea"/>
              </a:rPr>
              <a:t>促す</a:t>
            </a:r>
            <a:endParaRPr lang="ja-JP" altLang="en-US" sz="2000" b="1" dirty="0">
              <a:latin typeface="+mn-ea"/>
            </a:endParaRPr>
          </a:p>
          <a:p>
            <a:pPr marL="252000">
              <a:spcBef>
                <a:spcPts val="600"/>
              </a:spcBef>
            </a:pPr>
            <a:r>
              <a:rPr lang="ja-JP" altLang="en-US" sz="2000" b="1" dirty="0" smtClean="0">
                <a:latin typeface="+mn-ea"/>
              </a:rPr>
              <a:t>時差</a:t>
            </a:r>
            <a:r>
              <a:rPr lang="ja-JP" altLang="en-US" sz="2000" b="1" dirty="0">
                <a:latin typeface="+mn-ea"/>
              </a:rPr>
              <a:t>出勤、昼休みの時差取得、自家用車・自転車・徒歩等による通勤等、人との接触を低減する取組みを推進</a:t>
            </a:r>
            <a:r>
              <a:rPr lang="ja-JP" altLang="en-US" sz="2000" b="1" dirty="0" smtClean="0">
                <a:latin typeface="+mn-ea"/>
              </a:rPr>
              <a:t>する</a:t>
            </a:r>
            <a:endParaRPr lang="ja-JP" altLang="en-US" sz="2000" b="1" dirty="0">
              <a:latin typeface="+mn-ea"/>
            </a:endParaRPr>
          </a:p>
          <a:p>
            <a:pPr marL="252000">
              <a:spcBef>
                <a:spcPts val="600"/>
              </a:spcBef>
            </a:pPr>
            <a:r>
              <a:rPr lang="ja-JP" altLang="en-US" sz="2000" b="1" dirty="0" smtClean="0">
                <a:latin typeface="+mn-ea"/>
              </a:rPr>
              <a:t>事業所</a:t>
            </a:r>
            <a:r>
              <a:rPr lang="ja-JP" altLang="en-US" sz="2000" b="1" dirty="0">
                <a:latin typeface="+mn-ea"/>
              </a:rPr>
              <a:t>に関係する方が感染した際には、保健所の調査に協力</a:t>
            </a:r>
            <a:r>
              <a:rPr lang="ja-JP" altLang="en-US" sz="2000" b="1" dirty="0" smtClean="0">
                <a:latin typeface="+mn-ea"/>
              </a:rPr>
              <a:t>する</a:t>
            </a:r>
            <a:endParaRPr lang="ja-JP" altLang="en-US" sz="2000" b="1" dirty="0">
              <a:latin typeface="+mn-ea"/>
            </a:endParaRPr>
          </a:p>
          <a:p>
            <a:pPr marL="252000">
              <a:spcBef>
                <a:spcPts val="600"/>
              </a:spcBef>
            </a:pPr>
            <a:r>
              <a:rPr lang="ja-JP" altLang="en-US" sz="2000" b="1" dirty="0" smtClean="0">
                <a:latin typeface="+mn-ea"/>
              </a:rPr>
              <a:t>医療</a:t>
            </a:r>
            <a:r>
              <a:rPr lang="ja-JP" altLang="en-US" sz="2000" b="1" dirty="0">
                <a:latin typeface="+mn-ea"/>
              </a:rPr>
              <a:t>機関及び高齢者施設等の設置者において、以下の取組みを実施</a:t>
            </a:r>
            <a:r>
              <a:rPr lang="ja-JP" altLang="en-US" sz="2000" b="1" dirty="0" smtClean="0">
                <a:latin typeface="+mn-ea"/>
              </a:rPr>
              <a:t>する</a:t>
            </a:r>
            <a:endParaRPr lang="ja-JP" altLang="en-US" sz="2000" b="1" dirty="0">
              <a:latin typeface="+mn-ea"/>
            </a:endParaRPr>
          </a:p>
          <a:p>
            <a:pPr marL="252000"/>
            <a:endParaRPr lang="en-US" altLang="ja-JP" sz="1600" dirty="0">
              <a:latin typeface="+mn-ea"/>
            </a:endParaRPr>
          </a:p>
          <a:p>
            <a:pPr marL="252000" indent="0">
              <a:buNone/>
            </a:pPr>
            <a:endParaRPr kumimoji="1" lang="ja-JP" altLang="en-US" dirty="0"/>
          </a:p>
        </p:txBody>
      </p:sp>
      <p:sp>
        <p:nvSpPr>
          <p:cNvPr id="6" name="テキスト ボックス 5"/>
          <p:cNvSpPr txBox="1"/>
          <p:nvPr/>
        </p:nvSpPr>
        <p:spPr>
          <a:xfrm>
            <a:off x="685309" y="4819641"/>
            <a:ext cx="9659419" cy="1754326"/>
          </a:xfrm>
          <a:prstGeom prst="rect">
            <a:avLst/>
          </a:prstGeom>
          <a:noFill/>
          <a:ln>
            <a:solidFill>
              <a:schemeClr val="tx1"/>
            </a:solidFill>
          </a:ln>
        </p:spPr>
        <p:txBody>
          <a:bodyPr wrap="square" rtlCol="0" anchor="ctr" anchorCtr="0">
            <a:spAutoFit/>
          </a:bodyPr>
          <a:lstStyle/>
          <a:p>
            <a:r>
              <a:rPr lang="ja-JP" altLang="en-US" b="1" dirty="0" smtClean="0"/>
              <a:t>・</a:t>
            </a:r>
            <a:r>
              <a:rPr lang="ja-JP" altLang="en-US" b="1" dirty="0"/>
              <a:t>従事者等が感染源とならないよう、「三つの密」が生じる場を徹底して避けること</a:t>
            </a:r>
          </a:p>
          <a:p>
            <a:r>
              <a:rPr lang="ja-JP" altLang="en-US" b="1" dirty="0" smtClean="0"/>
              <a:t>・</a:t>
            </a:r>
            <a:r>
              <a:rPr lang="ja-JP" altLang="en-US" b="1" dirty="0"/>
              <a:t>症状がなくても患者や利用者と接する際にはマスクを着用すること</a:t>
            </a:r>
          </a:p>
          <a:p>
            <a:r>
              <a:rPr lang="ja-JP" altLang="en-US" b="1" dirty="0" smtClean="0"/>
              <a:t>・</a:t>
            </a:r>
            <a:r>
              <a:rPr lang="ja-JP" altLang="en-US" b="1" dirty="0"/>
              <a:t>手洗い・手指消毒を徹底すること</a:t>
            </a:r>
          </a:p>
          <a:p>
            <a:r>
              <a:rPr lang="ja-JP" altLang="en-US" b="1" dirty="0" smtClean="0"/>
              <a:t>・</a:t>
            </a:r>
            <a:r>
              <a:rPr lang="ja-JP" altLang="en-US" b="1" dirty="0"/>
              <a:t>パソコンやエレベーターのボタン等複数の従事者が共有するものは定期的に消毒すること</a:t>
            </a:r>
          </a:p>
          <a:p>
            <a:r>
              <a:rPr lang="ja-JP" altLang="en-US" b="1" dirty="0" smtClean="0"/>
              <a:t>・</a:t>
            </a:r>
            <a:r>
              <a:rPr lang="ja-JP" altLang="en-US" b="1" dirty="0"/>
              <a:t>食堂や詰め所でマスクを外して飲食をする場合、他の従事者と一定の距離を保つこと</a:t>
            </a:r>
          </a:p>
          <a:p>
            <a:r>
              <a:rPr lang="ja-JP" altLang="en-US" b="1" dirty="0" smtClean="0"/>
              <a:t>・</a:t>
            </a:r>
            <a:r>
              <a:rPr lang="ja-JP" altLang="en-US" b="1" dirty="0"/>
              <a:t>日々の体調を把握して症状があれば早めの受診をする</a:t>
            </a:r>
            <a:r>
              <a:rPr lang="ja-JP" altLang="en-US" b="1" dirty="0" smtClean="0"/>
              <a:t>こと</a:t>
            </a:r>
            <a:endParaRPr lang="ja-JP" altLang="en-US" b="1" dirty="0"/>
          </a:p>
        </p:txBody>
      </p:sp>
      <p:sp>
        <p:nvSpPr>
          <p:cNvPr id="7" name="正方形/長方形 6"/>
          <p:cNvSpPr/>
          <p:nvPr/>
        </p:nvSpPr>
        <p:spPr>
          <a:xfrm>
            <a:off x="203199" y="665018"/>
            <a:ext cx="11736000" cy="60480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9920493" y="64981"/>
            <a:ext cx="2031362" cy="461665"/>
          </a:xfrm>
          <a:prstGeom prst="rect">
            <a:avLst/>
          </a:prstGeom>
          <a:solidFill>
            <a:schemeClr val="accent6"/>
          </a:solidFill>
          <a:ln>
            <a:solidFill>
              <a:schemeClr val="tx1"/>
            </a:solidFill>
          </a:ln>
        </p:spPr>
        <p:txBody>
          <a:bodyPr wrap="square" rtlCol="0">
            <a:spAutoFit/>
          </a:bodyPr>
          <a:lstStyle/>
          <a:p>
            <a:pPr algn="ctr"/>
            <a:r>
              <a:rPr kumimoji="1" lang="ja-JP" altLang="en-US" sz="2400" b="1" dirty="0" smtClean="0"/>
              <a:t>香川県全域</a:t>
            </a:r>
            <a:endParaRPr kumimoji="1" lang="ja-JP" altLang="en-US" sz="2400" b="1" dirty="0"/>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5</a:t>
            </a:fld>
            <a:endParaRPr kumimoji="1" lang="ja-JP" altLang="en-US" sz="1800" dirty="0">
              <a:solidFill>
                <a:schemeClr val="tx1"/>
              </a:solidFill>
            </a:endParaRPr>
          </a:p>
        </p:txBody>
      </p:sp>
    </p:spTree>
    <p:extLst>
      <p:ext uri="{BB962C8B-B14F-4D97-AF65-F5344CB8AC3E}">
        <p14:creationId xmlns:p14="http://schemas.microsoft.com/office/powerpoint/2010/main" val="253961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564" y="55420"/>
            <a:ext cx="4156364" cy="570927"/>
          </a:xfrm>
        </p:spPr>
        <p:txBody>
          <a:bodyPr>
            <a:normAutofit/>
          </a:bodyPr>
          <a:lstStyle/>
          <a:p>
            <a:r>
              <a:rPr lang="ja-JP" altLang="en-US" sz="2400" b="1" dirty="0" smtClean="0">
                <a:latin typeface="+mn-ea"/>
                <a:ea typeface="+mn-ea"/>
              </a:rPr>
              <a:t>●事業者への要請等②</a:t>
            </a:r>
            <a:endParaRPr kumimoji="1" lang="ja-JP" altLang="en-US" sz="2400" b="1" dirty="0">
              <a:latin typeface="+mn-ea"/>
              <a:ea typeface="+mn-ea"/>
            </a:endParaRPr>
          </a:p>
        </p:txBody>
      </p:sp>
      <p:sp>
        <p:nvSpPr>
          <p:cNvPr id="3" name="コンテンツ プレースホルダー 2"/>
          <p:cNvSpPr>
            <a:spLocks noGrp="1"/>
          </p:cNvSpPr>
          <p:nvPr>
            <p:ph idx="1"/>
          </p:nvPr>
        </p:nvSpPr>
        <p:spPr>
          <a:xfrm>
            <a:off x="178073" y="785093"/>
            <a:ext cx="11905673" cy="5857578"/>
          </a:xfrm>
          <a:ln w="57150">
            <a:noFill/>
          </a:ln>
        </p:spPr>
        <p:txBody>
          <a:bodyPr>
            <a:normAutofit lnSpcReduction="10000"/>
          </a:bodyPr>
          <a:lstStyle/>
          <a:p>
            <a:pPr marL="252000">
              <a:lnSpc>
                <a:spcPct val="100000"/>
              </a:lnSpc>
              <a:spcBef>
                <a:spcPts val="600"/>
              </a:spcBef>
            </a:pPr>
            <a:r>
              <a:rPr lang="ja-JP" altLang="en-US" sz="2000" b="1" u="sng" dirty="0" smtClean="0">
                <a:latin typeface="+mn-ea"/>
              </a:rPr>
              <a:t>飲食店</a:t>
            </a:r>
            <a:r>
              <a:rPr lang="ja-JP" altLang="en-US" sz="2000" b="1" u="sng" dirty="0">
                <a:latin typeface="+mn-ea"/>
              </a:rPr>
              <a:t>への営業時間の</a:t>
            </a:r>
            <a:r>
              <a:rPr lang="ja-JP" altLang="en-US" sz="2000" b="1" u="sng" dirty="0" smtClean="0">
                <a:latin typeface="+mn-ea"/>
              </a:rPr>
              <a:t>短縮</a:t>
            </a:r>
            <a:r>
              <a:rPr lang="ja-JP" altLang="en-US" sz="2000" b="1" dirty="0" smtClean="0">
                <a:latin typeface="+mn-ea"/>
              </a:rPr>
              <a:t>　　　　　　　　　　　　　　　　　　　</a:t>
            </a:r>
            <a:r>
              <a:rPr lang="ja-JP" altLang="en-US" sz="1600" b="1" dirty="0" smtClean="0">
                <a:latin typeface="+mn-ea"/>
              </a:rPr>
              <a:t>　</a:t>
            </a:r>
            <a:r>
              <a:rPr lang="ja-JP" altLang="en-US" sz="2000" b="1" dirty="0" smtClean="0">
                <a:latin typeface="+mn-ea"/>
              </a:rPr>
              <a:t> 　   </a:t>
            </a:r>
            <a:r>
              <a:rPr lang="en-US" altLang="ja-JP" sz="2000" b="1" dirty="0" smtClean="0">
                <a:latin typeface="+mn-ea"/>
              </a:rPr>
              <a:t>【</a:t>
            </a:r>
            <a:r>
              <a:rPr lang="ja-JP" altLang="en-US" sz="2000" dirty="0" smtClean="0">
                <a:latin typeface="+mn-ea"/>
              </a:rPr>
              <a:t>法第</a:t>
            </a:r>
            <a:r>
              <a:rPr lang="en-US" altLang="ja-JP" sz="2000" dirty="0" smtClean="0">
                <a:latin typeface="+mn-ea"/>
              </a:rPr>
              <a:t>31</a:t>
            </a:r>
            <a:r>
              <a:rPr lang="ja-JP" altLang="en-US" sz="2000" dirty="0" smtClean="0">
                <a:latin typeface="+mn-ea"/>
              </a:rPr>
              <a:t>条</a:t>
            </a:r>
            <a:r>
              <a:rPr lang="ja-JP" altLang="en-US" sz="2000" dirty="0">
                <a:latin typeface="+mn-ea"/>
              </a:rPr>
              <a:t>の６</a:t>
            </a:r>
            <a:r>
              <a:rPr lang="ja-JP" altLang="en-US" sz="2000" dirty="0" smtClean="0">
                <a:latin typeface="+mn-ea"/>
              </a:rPr>
              <a:t>第１項</a:t>
            </a:r>
            <a:r>
              <a:rPr lang="en-US" altLang="ja-JP" sz="2000" b="1" dirty="0" smtClean="0">
                <a:latin typeface="+mn-ea"/>
              </a:rPr>
              <a:t>】</a:t>
            </a:r>
            <a:r>
              <a:rPr lang="ja-JP" altLang="en-US" sz="2000" b="1" dirty="0">
                <a:latin typeface="+mn-ea"/>
              </a:rPr>
              <a:t>　</a:t>
            </a:r>
          </a:p>
          <a:p>
            <a:pPr marL="252000">
              <a:lnSpc>
                <a:spcPct val="100000"/>
              </a:lnSpc>
              <a:spcBef>
                <a:spcPts val="600"/>
              </a:spcBef>
            </a:pPr>
            <a:r>
              <a:rPr lang="ja-JP" altLang="en-US" sz="2000" b="1" u="sng" dirty="0" smtClean="0">
                <a:latin typeface="+mn-ea"/>
              </a:rPr>
              <a:t>飲食店に対し、酒類</a:t>
            </a:r>
            <a:r>
              <a:rPr lang="ja-JP" altLang="en-US" sz="2000" b="1" u="sng" dirty="0">
                <a:latin typeface="+mn-ea"/>
              </a:rPr>
              <a:t>の</a:t>
            </a:r>
            <a:r>
              <a:rPr lang="ja-JP" altLang="en-US" sz="2000" b="1" u="sng" dirty="0" smtClean="0">
                <a:latin typeface="+mn-ea"/>
              </a:rPr>
              <a:t>提供（利用者による酒類の店内持込みを含む）を行わない</a:t>
            </a:r>
            <a:endParaRPr lang="en-US" altLang="ja-JP" sz="2000" b="1" u="sng" dirty="0" smtClean="0">
              <a:latin typeface="+mn-ea"/>
            </a:endParaRPr>
          </a:p>
          <a:p>
            <a:pPr marL="23400" indent="0">
              <a:lnSpc>
                <a:spcPct val="100000"/>
              </a:lnSpc>
              <a:spcBef>
                <a:spcPts val="600"/>
              </a:spcBef>
              <a:buNone/>
            </a:pPr>
            <a:r>
              <a:rPr lang="ja-JP" altLang="en-US" sz="2000" b="1" dirty="0" smtClean="0">
                <a:latin typeface="+mn-ea"/>
              </a:rPr>
              <a:t>　　</a:t>
            </a:r>
            <a:r>
              <a:rPr lang="ja-JP" altLang="en-US" sz="2000" b="1" u="sng" dirty="0" smtClean="0">
                <a:solidFill>
                  <a:srgbClr val="FF0000"/>
                </a:solidFill>
                <a:latin typeface="+mn-ea"/>
              </a:rPr>
              <a:t>ただし、「かがわ安心飲食店認証制度の認証店」に限り、１</a:t>
            </a:r>
            <a:r>
              <a:rPr lang="ja-JP" altLang="en-US" sz="2000" b="1" u="sng" dirty="0">
                <a:solidFill>
                  <a:srgbClr val="FF0000"/>
                </a:solidFill>
                <a:latin typeface="+mn-ea"/>
              </a:rPr>
              <a:t>グループ４人以内又は同居</a:t>
            </a:r>
            <a:r>
              <a:rPr lang="ja-JP" altLang="en-US" sz="2000" b="1" u="sng" dirty="0" smtClean="0">
                <a:solidFill>
                  <a:srgbClr val="FF0000"/>
                </a:solidFill>
                <a:latin typeface="+mn-ea"/>
              </a:rPr>
              <a:t>家族のみ</a:t>
            </a:r>
            <a:endParaRPr lang="en-US" altLang="ja-JP" sz="2000" b="1" u="sng" dirty="0" smtClean="0">
              <a:solidFill>
                <a:srgbClr val="FF0000"/>
              </a:solidFill>
              <a:latin typeface="+mn-ea"/>
            </a:endParaRPr>
          </a:p>
          <a:p>
            <a:pPr marL="23400" indent="0">
              <a:lnSpc>
                <a:spcPct val="100000"/>
              </a:lnSpc>
              <a:spcBef>
                <a:spcPts val="600"/>
              </a:spcBef>
              <a:buNone/>
            </a:pPr>
            <a:r>
              <a:rPr lang="ja-JP" altLang="en-US" sz="2000" b="1" dirty="0">
                <a:solidFill>
                  <a:srgbClr val="FF0000"/>
                </a:solidFill>
                <a:latin typeface="+mn-ea"/>
              </a:rPr>
              <a:t>　</a:t>
            </a:r>
            <a:r>
              <a:rPr lang="ja-JP" altLang="en-US" sz="2000" b="1" dirty="0" smtClean="0">
                <a:solidFill>
                  <a:srgbClr val="FF0000"/>
                </a:solidFill>
                <a:latin typeface="+mn-ea"/>
              </a:rPr>
              <a:t>　</a:t>
            </a:r>
            <a:r>
              <a:rPr lang="ja-JP" altLang="en-US" sz="2000" b="1" u="sng" dirty="0">
                <a:solidFill>
                  <a:srgbClr val="FF0000"/>
                </a:solidFill>
                <a:latin typeface="+mn-ea"/>
              </a:rPr>
              <a:t>の利用の場合</a:t>
            </a:r>
            <a:r>
              <a:rPr lang="ja-JP" altLang="en-US" sz="2000" b="1" u="sng" dirty="0" smtClean="0">
                <a:solidFill>
                  <a:srgbClr val="FF0000"/>
                </a:solidFill>
                <a:latin typeface="+mn-ea"/>
              </a:rPr>
              <a:t>は、</a:t>
            </a:r>
            <a:r>
              <a:rPr lang="ja-JP" altLang="en-US" sz="2000" b="1" u="sng" dirty="0">
                <a:solidFill>
                  <a:srgbClr val="FF0000"/>
                </a:solidFill>
                <a:latin typeface="+mn-ea"/>
              </a:rPr>
              <a:t>９月２５日から酒類の提供等が</a:t>
            </a:r>
            <a:r>
              <a:rPr lang="ja-JP" altLang="en-US" sz="2000" b="1" u="sng" dirty="0" smtClean="0">
                <a:solidFill>
                  <a:srgbClr val="FF0000"/>
                </a:solidFill>
                <a:latin typeface="+mn-ea"/>
              </a:rPr>
              <a:t>可能</a:t>
            </a:r>
            <a:r>
              <a:rPr lang="ja-JP" altLang="en-US" sz="2000" b="1" dirty="0" smtClean="0">
                <a:solidFill>
                  <a:srgbClr val="FF0000"/>
                </a:solidFill>
                <a:latin typeface="+mn-ea"/>
              </a:rPr>
              <a:t>　　　　　　　　</a:t>
            </a:r>
            <a:r>
              <a:rPr lang="ja-JP" altLang="en-US" sz="1800" b="1" dirty="0" smtClean="0">
                <a:solidFill>
                  <a:srgbClr val="FF0000"/>
                </a:solidFill>
                <a:latin typeface="+mn-ea"/>
              </a:rPr>
              <a:t>　</a:t>
            </a:r>
            <a:r>
              <a:rPr lang="en-US" altLang="ja-JP" sz="2000" b="1" dirty="0" smtClean="0">
                <a:latin typeface="+mn-ea"/>
              </a:rPr>
              <a:t>【</a:t>
            </a:r>
            <a:r>
              <a:rPr lang="ja-JP" altLang="en-US" sz="2000" dirty="0" smtClean="0">
                <a:latin typeface="+mn-ea"/>
              </a:rPr>
              <a:t>法第</a:t>
            </a:r>
            <a:r>
              <a:rPr lang="en-US" altLang="ja-JP" sz="2000" dirty="0" smtClean="0">
                <a:latin typeface="+mn-ea"/>
              </a:rPr>
              <a:t>31</a:t>
            </a:r>
            <a:r>
              <a:rPr lang="ja-JP" altLang="en-US" sz="2000" dirty="0" smtClean="0">
                <a:latin typeface="+mn-ea"/>
              </a:rPr>
              <a:t>条</a:t>
            </a:r>
            <a:r>
              <a:rPr lang="ja-JP" altLang="en-US" sz="2000" dirty="0">
                <a:latin typeface="+mn-ea"/>
              </a:rPr>
              <a:t>の６</a:t>
            </a:r>
            <a:r>
              <a:rPr lang="ja-JP" altLang="en-US" sz="2000" dirty="0" smtClean="0">
                <a:latin typeface="+mn-ea"/>
              </a:rPr>
              <a:t>第１項</a:t>
            </a:r>
            <a:r>
              <a:rPr lang="en-US" altLang="ja-JP" sz="2000" b="1" dirty="0" smtClean="0">
                <a:latin typeface="+mn-ea"/>
              </a:rPr>
              <a:t>】</a:t>
            </a:r>
            <a:endParaRPr lang="en-US" altLang="ja-JP" sz="2000" b="1" dirty="0">
              <a:latin typeface="+mn-ea"/>
            </a:endParaRPr>
          </a:p>
          <a:p>
            <a:pPr marL="252000">
              <a:lnSpc>
                <a:spcPct val="100000"/>
              </a:lnSpc>
              <a:spcBef>
                <a:spcPts val="600"/>
              </a:spcBef>
            </a:pPr>
            <a:r>
              <a:rPr lang="ja-JP" altLang="en-US" sz="2000" b="1" u="sng" dirty="0" smtClean="0">
                <a:latin typeface="+mn-ea"/>
              </a:rPr>
              <a:t>飲食</a:t>
            </a:r>
            <a:r>
              <a:rPr lang="ja-JP" altLang="en-US" sz="2000" b="1" u="sng" dirty="0">
                <a:latin typeface="+mn-ea"/>
              </a:rPr>
              <a:t>を主として業としている</a:t>
            </a:r>
            <a:r>
              <a:rPr lang="ja-JP" altLang="en-US" sz="2000" b="1" u="sng" dirty="0" smtClean="0">
                <a:latin typeface="+mn-ea"/>
              </a:rPr>
              <a:t>店舗へのカラオケ</a:t>
            </a:r>
            <a:r>
              <a:rPr lang="ja-JP" altLang="en-US" sz="2000" b="1" u="sng" dirty="0">
                <a:latin typeface="+mn-ea"/>
              </a:rPr>
              <a:t>設備の利用</a:t>
            </a:r>
            <a:r>
              <a:rPr lang="ja-JP" altLang="en-US" sz="2000" b="1" u="sng" dirty="0" smtClean="0">
                <a:latin typeface="+mn-ea"/>
              </a:rPr>
              <a:t>自粛</a:t>
            </a:r>
            <a:r>
              <a:rPr lang="ja-JP" altLang="en-US" sz="2000" b="1" dirty="0" smtClean="0">
                <a:latin typeface="+mn-ea"/>
              </a:rPr>
              <a:t>　　　　　　</a:t>
            </a:r>
            <a:r>
              <a:rPr lang="en-US" altLang="ja-JP" sz="2000" b="1" dirty="0" smtClean="0">
                <a:latin typeface="+mn-ea"/>
              </a:rPr>
              <a:t>【</a:t>
            </a:r>
            <a:r>
              <a:rPr lang="ja-JP" altLang="en-US" sz="2000" dirty="0" smtClean="0">
                <a:latin typeface="+mn-ea"/>
              </a:rPr>
              <a:t>法第</a:t>
            </a:r>
            <a:r>
              <a:rPr lang="en-US" altLang="ja-JP" sz="2000" dirty="0" smtClean="0">
                <a:latin typeface="+mn-ea"/>
              </a:rPr>
              <a:t>31</a:t>
            </a:r>
            <a:r>
              <a:rPr lang="ja-JP" altLang="en-US" sz="2000" dirty="0" smtClean="0">
                <a:latin typeface="+mn-ea"/>
              </a:rPr>
              <a:t>条</a:t>
            </a:r>
            <a:r>
              <a:rPr lang="ja-JP" altLang="en-US" sz="2000" dirty="0">
                <a:latin typeface="+mn-ea"/>
              </a:rPr>
              <a:t>の６</a:t>
            </a:r>
            <a:r>
              <a:rPr lang="ja-JP" altLang="en-US" sz="2000" dirty="0" smtClean="0">
                <a:latin typeface="+mn-ea"/>
              </a:rPr>
              <a:t>第１項</a:t>
            </a:r>
            <a:r>
              <a:rPr lang="en-US" altLang="ja-JP" sz="2000" b="1" dirty="0" smtClean="0">
                <a:latin typeface="+mn-ea"/>
              </a:rPr>
              <a:t>】</a:t>
            </a:r>
            <a:endParaRPr lang="en-US" altLang="ja-JP" sz="2000" b="1" dirty="0">
              <a:latin typeface="+mn-ea"/>
            </a:endParaRPr>
          </a:p>
          <a:p>
            <a:pPr marL="252000">
              <a:lnSpc>
                <a:spcPct val="100000"/>
              </a:lnSpc>
              <a:spcBef>
                <a:spcPts val="600"/>
              </a:spcBef>
            </a:pPr>
            <a:r>
              <a:rPr lang="ja-JP" altLang="en-US" sz="2000" b="1" u="sng" dirty="0" smtClean="0">
                <a:latin typeface="+mn-ea"/>
              </a:rPr>
              <a:t>政令</a:t>
            </a:r>
            <a:r>
              <a:rPr lang="ja-JP" altLang="en-US" sz="2000" b="1" u="sng" dirty="0">
                <a:latin typeface="+mn-ea"/>
              </a:rPr>
              <a:t>で定めるまん延を防止するために必要な措置（</a:t>
            </a:r>
            <a:r>
              <a:rPr lang="en-US" altLang="ja-JP" sz="2000" b="1" u="sng" dirty="0">
                <a:latin typeface="+mn-ea"/>
              </a:rPr>
              <a:t>※</a:t>
            </a:r>
            <a:r>
              <a:rPr lang="ja-JP" altLang="en-US" sz="2000" b="1" u="sng" dirty="0">
                <a:latin typeface="+mn-ea"/>
              </a:rPr>
              <a:t>）を実施</a:t>
            </a:r>
            <a:r>
              <a:rPr lang="ja-JP" altLang="en-US" sz="2000" b="1" u="sng" dirty="0" smtClean="0">
                <a:latin typeface="+mn-ea"/>
              </a:rPr>
              <a:t>する</a:t>
            </a:r>
            <a:endParaRPr lang="en-US" altLang="ja-JP" sz="2000" b="1" u="sng" dirty="0" smtClean="0">
              <a:latin typeface="+mn-ea"/>
            </a:endParaRPr>
          </a:p>
          <a:p>
            <a:pPr marL="23400" indent="0">
              <a:lnSpc>
                <a:spcPct val="100000"/>
              </a:lnSpc>
              <a:spcBef>
                <a:spcPts val="300"/>
              </a:spcBef>
              <a:buNone/>
            </a:pPr>
            <a:r>
              <a:rPr lang="ja-JP" altLang="en-US" sz="1400" b="1" dirty="0" smtClean="0">
                <a:latin typeface="+mn-ea"/>
              </a:rPr>
              <a:t> 　</a:t>
            </a:r>
            <a:r>
              <a:rPr lang="en-US" altLang="ja-JP" sz="1400" b="1" dirty="0" smtClean="0">
                <a:latin typeface="+mn-ea"/>
              </a:rPr>
              <a:t>(※) </a:t>
            </a:r>
            <a:r>
              <a:rPr lang="ja-JP" altLang="en-US" sz="1400" b="1" dirty="0" smtClean="0">
                <a:latin typeface="+mn-ea"/>
              </a:rPr>
              <a:t>入場をする者の整理等、入場をする者に対するマスクの着用の周知、感染防止措置を実施しない者の入場の禁止、会話</a:t>
            </a:r>
            <a:r>
              <a:rPr lang="ja-JP" altLang="en-US" sz="1400" b="1" dirty="0">
                <a:latin typeface="+mn-ea"/>
              </a:rPr>
              <a:t>等の飛沫による</a:t>
            </a:r>
            <a:endParaRPr lang="en-US" altLang="ja-JP" sz="1400" b="1" dirty="0" smtClean="0">
              <a:latin typeface="+mn-ea"/>
            </a:endParaRPr>
          </a:p>
          <a:p>
            <a:pPr marL="23400" indent="0" algn="just">
              <a:lnSpc>
                <a:spcPct val="100000"/>
              </a:lnSpc>
              <a:spcBef>
                <a:spcPts val="0"/>
              </a:spcBef>
              <a:buNone/>
            </a:pPr>
            <a:r>
              <a:rPr lang="ja-JP" altLang="en-US" sz="1400" b="1" dirty="0" smtClean="0">
                <a:latin typeface="+mn-ea"/>
              </a:rPr>
              <a:t>　　</a:t>
            </a:r>
            <a:r>
              <a:rPr lang="ja-JP" altLang="en-US" sz="1100" b="1" dirty="0" smtClean="0">
                <a:latin typeface="+mn-ea"/>
              </a:rPr>
              <a:t>　</a:t>
            </a:r>
            <a:r>
              <a:rPr lang="ja-JP" altLang="en-US" sz="1400" b="1" dirty="0" smtClean="0">
                <a:latin typeface="+mn-ea"/>
              </a:rPr>
              <a:t>  感染の防止に効果のある措置（飛沫を遮ることができる板等の設置又は利用者の適切な距離の確保等）、など</a:t>
            </a:r>
            <a:endParaRPr lang="en-US" altLang="ja-JP" sz="1400" b="1" dirty="0" smtClean="0">
              <a:latin typeface="+mn-ea"/>
            </a:endParaRPr>
          </a:p>
          <a:p>
            <a:pPr marL="23400" indent="0" algn="r">
              <a:lnSpc>
                <a:spcPct val="100000"/>
              </a:lnSpc>
              <a:spcBef>
                <a:spcPts val="600"/>
              </a:spcBef>
              <a:buNone/>
            </a:pPr>
            <a:r>
              <a:rPr lang="en-US" altLang="ja-JP" sz="2000" b="1" dirty="0" smtClean="0">
                <a:latin typeface="+mn-ea"/>
              </a:rPr>
              <a:t>【</a:t>
            </a:r>
            <a:r>
              <a:rPr lang="ja-JP" altLang="en-US" sz="2000" dirty="0" smtClean="0">
                <a:latin typeface="+mn-ea"/>
              </a:rPr>
              <a:t>法第</a:t>
            </a:r>
            <a:r>
              <a:rPr lang="en-US" altLang="ja-JP" sz="2000" dirty="0" smtClean="0">
                <a:latin typeface="+mn-ea"/>
              </a:rPr>
              <a:t>31</a:t>
            </a:r>
            <a:r>
              <a:rPr lang="ja-JP" altLang="en-US" sz="2000" dirty="0" smtClean="0">
                <a:latin typeface="+mn-ea"/>
              </a:rPr>
              <a:t>条の６第１項</a:t>
            </a:r>
            <a:r>
              <a:rPr lang="en-US" altLang="ja-JP" sz="2000" b="1" dirty="0" smtClean="0">
                <a:latin typeface="+mn-ea"/>
              </a:rPr>
              <a:t>】</a:t>
            </a:r>
          </a:p>
          <a:p>
            <a:pPr marL="252000">
              <a:lnSpc>
                <a:spcPct val="100000"/>
              </a:lnSpc>
              <a:spcBef>
                <a:spcPts val="600"/>
              </a:spcBef>
            </a:pPr>
            <a:r>
              <a:rPr lang="ja-JP" altLang="en-US" sz="2000" b="1" u="sng" dirty="0" smtClean="0">
                <a:latin typeface="+mn-ea"/>
              </a:rPr>
              <a:t>大規模</a:t>
            </a:r>
            <a:r>
              <a:rPr lang="ja-JP" altLang="en-US" sz="2000" b="1" u="sng" dirty="0">
                <a:latin typeface="+mn-ea"/>
              </a:rPr>
              <a:t>商業施設の管理者等に対し、「入場者の整理等」を</a:t>
            </a:r>
            <a:r>
              <a:rPr lang="ja-JP" altLang="en-US" sz="2000" b="1" u="sng" dirty="0" smtClean="0">
                <a:latin typeface="+mn-ea"/>
              </a:rPr>
              <a:t>行う</a:t>
            </a:r>
            <a:r>
              <a:rPr lang="ja-JP" altLang="en-US" sz="2000" b="1" dirty="0" smtClean="0">
                <a:latin typeface="+mn-ea"/>
              </a:rPr>
              <a:t>　　　　　　</a:t>
            </a:r>
            <a:r>
              <a:rPr lang="en-US" altLang="ja-JP" sz="2000" b="1" dirty="0" smtClean="0">
                <a:latin typeface="+mn-ea"/>
              </a:rPr>
              <a:t>【</a:t>
            </a:r>
            <a:r>
              <a:rPr lang="ja-JP" altLang="en-US" sz="2000" dirty="0" smtClean="0">
                <a:latin typeface="+mn-ea"/>
              </a:rPr>
              <a:t>法第</a:t>
            </a:r>
            <a:r>
              <a:rPr lang="en-US" altLang="ja-JP" sz="2000" dirty="0" smtClean="0">
                <a:latin typeface="+mn-ea"/>
              </a:rPr>
              <a:t>31</a:t>
            </a:r>
            <a:r>
              <a:rPr lang="ja-JP" altLang="en-US" sz="2000" dirty="0" smtClean="0">
                <a:latin typeface="+mn-ea"/>
              </a:rPr>
              <a:t>条</a:t>
            </a:r>
            <a:r>
              <a:rPr lang="ja-JP" altLang="en-US" sz="2000" dirty="0">
                <a:latin typeface="+mn-ea"/>
              </a:rPr>
              <a:t>の６</a:t>
            </a:r>
            <a:r>
              <a:rPr lang="ja-JP" altLang="en-US" sz="2000" dirty="0" smtClean="0">
                <a:latin typeface="+mn-ea"/>
              </a:rPr>
              <a:t>第１項</a:t>
            </a:r>
            <a:r>
              <a:rPr lang="en-US" altLang="ja-JP" sz="2000" b="1" dirty="0" smtClean="0">
                <a:latin typeface="+mn-ea"/>
              </a:rPr>
              <a:t>】</a:t>
            </a:r>
            <a:endParaRPr lang="en-US" altLang="ja-JP" sz="2000" b="1" dirty="0">
              <a:latin typeface="+mn-ea"/>
            </a:endParaRPr>
          </a:p>
          <a:p>
            <a:pPr marL="252000">
              <a:lnSpc>
                <a:spcPct val="100000"/>
              </a:lnSpc>
              <a:spcBef>
                <a:spcPts val="600"/>
              </a:spcBef>
            </a:pPr>
            <a:r>
              <a:rPr lang="ja-JP" altLang="en-US" sz="2000" b="1" u="sng" dirty="0">
                <a:latin typeface="+mn-ea"/>
              </a:rPr>
              <a:t>飲食店等以外の政令で定める施設について、</a:t>
            </a:r>
            <a:endParaRPr lang="en-US" altLang="ja-JP" sz="2000" b="1" u="sng" dirty="0">
              <a:latin typeface="+mn-ea"/>
            </a:endParaRPr>
          </a:p>
          <a:p>
            <a:pPr marL="23400" indent="0">
              <a:lnSpc>
                <a:spcPct val="100000"/>
              </a:lnSpc>
              <a:spcBef>
                <a:spcPts val="600"/>
              </a:spcBef>
              <a:buNone/>
            </a:pPr>
            <a:r>
              <a:rPr lang="ja-JP" altLang="en-US" sz="2000" b="1" dirty="0">
                <a:latin typeface="+mn-ea"/>
              </a:rPr>
              <a:t>　　</a:t>
            </a:r>
            <a:r>
              <a:rPr lang="ja-JP" altLang="en-US" sz="2000" b="1" u="sng" dirty="0">
                <a:latin typeface="+mn-ea"/>
              </a:rPr>
              <a:t>営業時間の短縮を協力要請</a:t>
            </a:r>
            <a:r>
              <a:rPr lang="ja-JP" altLang="en-US" sz="2000" b="1" dirty="0">
                <a:latin typeface="+mn-ea"/>
              </a:rPr>
              <a:t>（大規模な集客施設）　　　　　　　　　　　</a:t>
            </a:r>
            <a:r>
              <a:rPr lang="ja-JP" altLang="en-US" sz="2000" b="1" dirty="0" smtClean="0">
                <a:latin typeface="+mn-ea"/>
              </a:rPr>
              <a:t>　</a:t>
            </a:r>
            <a:r>
              <a:rPr lang="ja-JP" altLang="en-US" sz="1800" b="1" dirty="0" smtClean="0">
                <a:latin typeface="+mn-ea"/>
              </a:rPr>
              <a:t>　</a:t>
            </a:r>
            <a:r>
              <a:rPr lang="en-US" altLang="ja-JP" sz="2000" b="1" dirty="0" smtClean="0">
                <a:latin typeface="+mn-ea"/>
              </a:rPr>
              <a:t>【</a:t>
            </a:r>
            <a:r>
              <a:rPr lang="ja-JP" altLang="en-US" sz="2000" dirty="0">
                <a:latin typeface="+mn-ea"/>
              </a:rPr>
              <a:t>法第</a:t>
            </a:r>
            <a:r>
              <a:rPr lang="en-US" altLang="ja-JP" sz="2000" dirty="0">
                <a:latin typeface="+mn-ea"/>
              </a:rPr>
              <a:t>24</a:t>
            </a:r>
            <a:r>
              <a:rPr lang="ja-JP" altLang="en-US" sz="2000" dirty="0">
                <a:latin typeface="+mn-ea"/>
              </a:rPr>
              <a:t>条第９項</a:t>
            </a:r>
            <a:r>
              <a:rPr lang="en-US" altLang="ja-JP" sz="2000" b="1" dirty="0">
                <a:latin typeface="+mn-ea"/>
              </a:rPr>
              <a:t>】</a:t>
            </a:r>
            <a:endParaRPr lang="ja-JP" altLang="en-US" sz="2000" dirty="0"/>
          </a:p>
          <a:p>
            <a:pPr marL="23400" indent="0">
              <a:lnSpc>
                <a:spcPct val="100000"/>
              </a:lnSpc>
              <a:spcBef>
                <a:spcPts val="600"/>
              </a:spcBef>
              <a:buNone/>
            </a:pPr>
            <a:r>
              <a:rPr lang="ja-JP" altLang="en-US" sz="2000" b="1" dirty="0">
                <a:latin typeface="+mn-ea"/>
              </a:rPr>
              <a:t>　　</a:t>
            </a:r>
            <a:r>
              <a:rPr lang="ja-JP" altLang="en-US" sz="2000" b="1" u="sng" dirty="0">
                <a:latin typeface="+mn-ea"/>
              </a:rPr>
              <a:t>入場整理等（</a:t>
            </a:r>
            <a:r>
              <a:rPr lang="en-US" altLang="ja-JP" sz="2000" b="1" u="sng" dirty="0">
                <a:latin typeface="+mn-ea"/>
              </a:rPr>
              <a:t>※</a:t>
            </a:r>
            <a:r>
              <a:rPr lang="ja-JP" altLang="en-US" sz="2000" b="1" u="sng" dirty="0" smtClean="0">
                <a:latin typeface="+mn-ea"/>
              </a:rPr>
              <a:t>）</a:t>
            </a:r>
            <a:endParaRPr lang="en-US" altLang="ja-JP" sz="2000" b="1" u="sng" dirty="0">
              <a:latin typeface="+mn-ea"/>
            </a:endParaRPr>
          </a:p>
          <a:p>
            <a:pPr marL="23400" indent="0" algn="just">
              <a:lnSpc>
                <a:spcPct val="100000"/>
              </a:lnSpc>
              <a:spcBef>
                <a:spcPts val="600"/>
              </a:spcBef>
              <a:buNone/>
            </a:pPr>
            <a:r>
              <a:rPr lang="ja-JP" altLang="en-US" sz="1400" b="1" dirty="0"/>
              <a:t>　　（</a:t>
            </a:r>
            <a:r>
              <a:rPr lang="en-US" altLang="ja-JP" sz="1400" b="1" dirty="0"/>
              <a:t>※</a:t>
            </a:r>
            <a:r>
              <a:rPr lang="ja-JP" altLang="en-US" sz="1400" b="1" dirty="0"/>
              <a:t>）施設の入場者の整理・誘導等や人数管理・人数制限等を行うこと、入場整理等の実施状況についてホームページ等を通じて広く周知</a:t>
            </a:r>
            <a:endParaRPr lang="en-US" altLang="ja-JP" sz="1400" b="1" dirty="0"/>
          </a:p>
          <a:p>
            <a:pPr marL="23400" indent="0" algn="just">
              <a:lnSpc>
                <a:spcPct val="100000"/>
              </a:lnSpc>
              <a:spcBef>
                <a:spcPts val="600"/>
              </a:spcBef>
              <a:buNone/>
            </a:pPr>
            <a:r>
              <a:rPr lang="ja-JP" altLang="en-US" sz="1400" b="1" dirty="0"/>
              <a:t>　　　　　すること、ポイントデーなど集客イベントの実施を自粛すること、営業日や営業時間の見直しを含めて感染リスクを引き下げる適切</a:t>
            </a:r>
            <a:endParaRPr lang="en-US" altLang="ja-JP" sz="1400" b="1" dirty="0"/>
          </a:p>
          <a:p>
            <a:pPr marL="23400" indent="0" algn="just">
              <a:lnSpc>
                <a:spcPct val="100000"/>
              </a:lnSpc>
              <a:spcBef>
                <a:spcPts val="600"/>
              </a:spcBef>
              <a:buNone/>
            </a:pPr>
            <a:r>
              <a:rPr lang="ja-JP" altLang="en-US" sz="1400" b="1" dirty="0"/>
              <a:t>　　　　　な対策を行うこと、など</a:t>
            </a:r>
          </a:p>
          <a:p>
            <a:pPr marL="252000">
              <a:lnSpc>
                <a:spcPct val="100000"/>
              </a:lnSpc>
              <a:spcBef>
                <a:spcPts val="600"/>
              </a:spcBef>
            </a:pPr>
            <a:r>
              <a:rPr lang="ja-JP" altLang="en-US" sz="2000" b="1" u="sng" dirty="0" smtClean="0">
                <a:latin typeface="+mn-ea"/>
              </a:rPr>
              <a:t>百貨店</a:t>
            </a:r>
            <a:r>
              <a:rPr lang="ja-JP" altLang="en-US" sz="2000" b="1" u="sng" dirty="0">
                <a:latin typeface="+mn-ea"/>
              </a:rPr>
              <a:t>の地下の食品売り場等について、施設管理者等に対し、「入場者の整理等」</a:t>
            </a:r>
            <a:r>
              <a:rPr lang="ja-JP" altLang="en-US" sz="2000" b="1" u="sng" dirty="0" smtClean="0">
                <a:latin typeface="+mn-ea"/>
              </a:rPr>
              <a:t>を行う</a:t>
            </a:r>
            <a:endParaRPr lang="en-US" altLang="ja-JP" sz="2000" b="1" u="sng" dirty="0" smtClean="0">
              <a:latin typeface="+mn-ea"/>
            </a:endParaRPr>
          </a:p>
          <a:p>
            <a:pPr marL="23400" indent="0" algn="r">
              <a:lnSpc>
                <a:spcPct val="100000"/>
              </a:lnSpc>
              <a:spcBef>
                <a:spcPts val="600"/>
              </a:spcBef>
              <a:buNone/>
            </a:pPr>
            <a:r>
              <a:rPr lang="en-US" altLang="ja-JP" sz="2000" b="1" dirty="0" smtClean="0">
                <a:latin typeface="+mn-ea"/>
              </a:rPr>
              <a:t>【</a:t>
            </a:r>
            <a:r>
              <a:rPr lang="ja-JP" altLang="en-US" sz="2000" dirty="0" smtClean="0">
                <a:latin typeface="+mn-ea"/>
              </a:rPr>
              <a:t>法第</a:t>
            </a:r>
            <a:r>
              <a:rPr lang="en-US" altLang="ja-JP" sz="2000" dirty="0" smtClean="0">
                <a:latin typeface="+mn-ea"/>
              </a:rPr>
              <a:t>24</a:t>
            </a:r>
            <a:r>
              <a:rPr lang="ja-JP" altLang="en-US" sz="2000" dirty="0" smtClean="0">
                <a:latin typeface="+mn-ea"/>
              </a:rPr>
              <a:t>条第９項</a:t>
            </a:r>
            <a:r>
              <a:rPr lang="en-US" altLang="ja-JP" sz="2000" b="1" dirty="0" smtClean="0">
                <a:latin typeface="+mn-ea"/>
              </a:rPr>
              <a:t>】</a:t>
            </a:r>
            <a:endParaRPr lang="ja-JP" altLang="en-US" sz="2000" b="1" dirty="0">
              <a:latin typeface="+mn-ea"/>
            </a:endParaRPr>
          </a:p>
        </p:txBody>
      </p:sp>
      <p:sp>
        <p:nvSpPr>
          <p:cNvPr id="7" name="正方形/長方形 6"/>
          <p:cNvSpPr/>
          <p:nvPr/>
        </p:nvSpPr>
        <p:spPr>
          <a:xfrm>
            <a:off x="212435" y="659383"/>
            <a:ext cx="11736000" cy="60480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9925663" y="75918"/>
            <a:ext cx="2031362" cy="461665"/>
          </a:xfrm>
          <a:prstGeom prst="rect">
            <a:avLst/>
          </a:prstGeom>
          <a:solidFill>
            <a:schemeClr val="accent6"/>
          </a:solidFill>
          <a:ln>
            <a:solidFill>
              <a:schemeClr val="tx1"/>
            </a:solidFill>
          </a:ln>
        </p:spPr>
        <p:txBody>
          <a:bodyPr wrap="square" rtlCol="0">
            <a:spAutoFit/>
          </a:bodyPr>
          <a:lstStyle/>
          <a:p>
            <a:pPr algn="ctr"/>
            <a:r>
              <a:rPr kumimoji="1" lang="ja-JP" altLang="en-US" sz="2400" b="1" dirty="0" smtClean="0">
                <a:solidFill>
                  <a:schemeClr val="bg1"/>
                </a:solidFill>
              </a:rPr>
              <a:t>高松市</a:t>
            </a:r>
            <a:endParaRPr kumimoji="1" lang="ja-JP" altLang="en-US" sz="2400" b="1" dirty="0">
              <a:solidFill>
                <a:schemeClr val="bg1"/>
              </a:solidFill>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6</a:t>
            </a:fld>
            <a:endParaRPr kumimoji="1" lang="ja-JP" altLang="en-US" sz="1800" dirty="0">
              <a:solidFill>
                <a:schemeClr val="tx1"/>
              </a:solidFill>
            </a:endParaRPr>
          </a:p>
        </p:txBody>
      </p:sp>
    </p:spTree>
    <p:extLst>
      <p:ext uri="{BB962C8B-B14F-4D97-AF65-F5344CB8AC3E}">
        <p14:creationId xmlns:p14="http://schemas.microsoft.com/office/powerpoint/2010/main" val="3116294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6327" y="73892"/>
            <a:ext cx="6428509" cy="570927"/>
          </a:xfrm>
        </p:spPr>
        <p:txBody>
          <a:bodyPr>
            <a:normAutofit/>
          </a:bodyPr>
          <a:lstStyle/>
          <a:p>
            <a:r>
              <a:rPr lang="ja-JP" altLang="en-US" sz="2400" b="1" dirty="0" smtClean="0">
                <a:latin typeface="+mn-ea"/>
                <a:ea typeface="+mn-ea"/>
              </a:rPr>
              <a:t>●事業者への協力要請③</a:t>
            </a:r>
            <a:r>
              <a:rPr lang="en-US" altLang="ja-JP" sz="1800" dirty="0" smtClean="0">
                <a:latin typeface="+mn-ea"/>
              </a:rPr>
              <a:t>【</a:t>
            </a:r>
            <a:r>
              <a:rPr lang="ja-JP" altLang="en-US" sz="1800" dirty="0" smtClean="0">
                <a:latin typeface="+mn-lt"/>
              </a:rPr>
              <a:t>法</a:t>
            </a:r>
            <a:r>
              <a:rPr lang="ja-JP" altLang="en-US" sz="1800" dirty="0">
                <a:latin typeface="+mn-lt"/>
              </a:rPr>
              <a:t>第</a:t>
            </a:r>
            <a:r>
              <a:rPr lang="en-US" altLang="ja-JP" sz="1800" dirty="0">
                <a:latin typeface="+mn-lt"/>
              </a:rPr>
              <a:t>24</a:t>
            </a:r>
            <a:r>
              <a:rPr lang="ja-JP" altLang="en-US" sz="1800" dirty="0">
                <a:latin typeface="+mn-lt"/>
              </a:rPr>
              <a:t>条第９項</a:t>
            </a:r>
            <a:r>
              <a:rPr lang="en-US" altLang="ja-JP" sz="1800" dirty="0">
                <a:latin typeface="+mn-ea"/>
              </a:rPr>
              <a:t>】</a:t>
            </a:r>
            <a:endParaRPr kumimoji="1" lang="ja-JP" altLang="en-US" sz="1800" b="1" dirty="0">
              <a:latin typeface="+mn-ea"/>
              <a:ea typeface="+mn-ea"/>
            </a:endParaRPr>
          </a:p>
        </p:txBody>
      </p:sp>
      <p:sp>
        <p:nvSpPr>
          <p:cNvPr id="3" name="コンテンツ プレースホルダー 2"/>
          <p:cNvSpPr>
            <a:spLocks noGrp="1"/>
          </p:cNvSpPr>
          <p:nvPr>
            <p:ph idx="1"/>
          </p:nvPr>
        </p:nvSpPr>
        <p:spPr>
          <a:xfrm>
            <a:off x="166254" y="752059"/>
            <a:ext cx="11836951" cy="5709483"/>
          </a:xfrm>
          <a:ln w="57150">
            <a:noFill/>
          </a:ln>
        </p:spPr>
        <p:txBody>
          <a:bodyPr>
            <a:normAutofit/>
          </a:bodyPr>
          <a:lstStyle/>
          <a:p>
            <a:pPr marL="252000">
              <a:lnSpc>
                <a:spcPct val="120000"/>
              </a:lnSpc>
              <a:spcBef>
                <a:spcPts val="600"/>
              </a:spcBef>
            </a:pPr>
            <a:r>
              <a:rPr lang="ja-JP" altLang="en-US" sz="2600" b="1" u="sng" dirty="0" smtClean="0">
                <a:latin typeface="+mn-ea"/>
              </a:rPr>
              <a:t>飲食店へ</a:t>
            </a:r>
            <a:r>
              <a:rPr lang="ja-JP" altLang="en-US" sz="2600" b="1" u="sng" dirty="0">
                <a:latin typeface="+mn-ea"/>
              </a:rPr>
              <a:t>の営業時間の</a:t>
            </a:r>
            <a:r>
              <a:rPr lang="ja-JP" altLang="en-US" sz="2600" b="1" u="sng" dirty="0" smtClean="0">
                <a:latin typeface="+mn-ea"/>
              </a:rPr>
              <a:t>短縮</a:t>
            </a:r>
            <a:r>
              <a:rPr lang="ja-JP" altLang="en-US" sz="2600" b="1" dirty="0" smtClean="0">
                <a:latin typeface="+mn-ea"/>
              </a:rPr>
              <a:t>　　　　　　　　　　　　　 </a:t>
            </a:r>
            <a:r>
              <a:rPr lang="en-US" altLang="ja-JP" sz="2600" dirty="0" smtClean="0">
                <a:latin typeface="+mn-ea"/>
              </a:rPr>
              <a:t>【</a:t>
            </a:r>
            <a:r>
              <a:rPr lang="ja-JP" altLang="en-US" sz="2600" dirty="0">
                <a:latin typeface="+mn-ea"/>
              </a:rPr>
              <a:t>法第</a:t>
            </a:r>
            <a:r>
              <a:rPr lang="en-US" altLang="ja-JP" sz="2600" dirty="0">
                <a:latin typeface="+mn-ea"/>
              </a:rPr>
              <a:t>24</a:t>
            </a:r>
            <a:r>
              <a:rPr lang="ja-JP" altLang="en-US" sz="2600" dirty="0">
                <a:latin typeface="+mn-ea"/>
              </a:rPr>
              <a:t>条第９項</a:t>
            </a:r>
            <a:r>
              <a:rPr lang="en-US" altLang="ja-JP" sz="2600" dirty="0" smtClean="0">
                <a:latin typeface="+mn-ea"/>
              </a:rPr>
              <a:t>】</a:t>
            </a:r>
            <a:endParaRPr lang="en-US" altLang="ja-JP" sz="2600" b="1" u="sng" dirty="0" smtClean="0">
              <a:latin typeface="+mn-ea"/>
            </a:endParaRPr>
          </a:p>
          <a:p>
            <a:pPr marL="252000">
              <a:lnSpc>
                <a:spcPct val="120000"/>
              </a:lnSpc>
              <a:spcBef>
                <a:spcPts val="600"/>
              </a:spcBef>
            </a:pPr>
            <a:r>
              <a:rPr lang="ja-JP" altLang="en-US" sz="2600" b="1" u="sng" dirty="0" smtClean="0">
                <a:latin typeface="+mn-ea"/>
              </a:rPr>
              <a:t>飲食店</a:t>
            </a:r>
            <a:r>
              <a:rPr lang="ja-JP" altLang="en-US" sz="2600" b="1" u="sng" dirty="0">
                <a:latin typeface="+mn-ea"/>
              </a:rPr>
              <a:t>等以外の政令で定める施設について、</a:t>
            </a:r>
          </a:p>
          <a:p>
            <a:pPr marL="23400" indent="0">
              <a:lnSpc>
                <a:spcPct val="120000"/>
              </a:lnSpc>
              <a:spcBef>
                <a:spcPts val="600"/>
              </a:spcBef>
              <a:buNone/>
            </a:pPr>
            <a:r>
              <a:rPr lang="ja-JP" altLang="en-US" sz="2200" b="1" dirty="0">
                <a:latin typeface="+mn-ea"/>
              </a:rPr>
              <a:t>　</a:t>
            </a:r>
            <a:r>
              <a:rPr lang="ja-JP" altLang="en-US" sz="2600" b="1" dirty="0">
                <a:latin typeface="+mn-ea"/>
              </a:rPr>
              <a:t> </a:t>
            </a:r>
            <a:r>
              <a:rPr lang="ja-JP" altLang="en-US" sz="2600" b="1" dirty="0" smtClean="0">
                <a:latin typeface="+mn-ea"/>
              </a:rPr>
              <a:t>  </a:t>
            </a:r>
            <a:r>
              <a:rPr lang="ja-JP" altLang="en-US" sz="2600" b="1" u="sng" dirty="0" smtClean="0">
                <a:latin typeface="+mn-ea"/>
              </a:rPr>
              <a:t>営業</a:t>
            </a:r>
            <a:r>
              <a:rPr lang="ja-JP" altLang="en-US" sz="2600" b="1" u="sng" dirty="0">
                <a:latin typeface="+mn-ea"/>
              </a:rPr>
              <a:t>時間の短縮を協力要請（大規模な集客施設</a:t>
            </a:r>
            <a:r>
              <a:rPr lang="ja-JP" altLang="en-US" sz="2600" b="1" u="sng" dirty="0" smtClean="0">
                <a:latin typeface="+mn-ea"/>
              </a:rPr>
              <a:t>）</a:t>
            </a:r>
            <a:r>
              <a:rPr lang="ja-JP" altLang="en-US" sz="2600" b="1" dirty="0" smtClean="0">
                <a:latin typeface="+mn-ea"/>
              </a:rPr>
              <a:t>　　 </a:t>
            </a:r>
            <a:r>
              <a:rPr lang="en-US" altLang="ja-JP" sz="2600" dirty="0" smtClean="0">
                <a:latin typeface="+mn-ea"/>
              </a:rPr>
              <a:t>【</a:t>
            </a:r>
            <a:r>
              <a:rPr lang="ja-JP" altLang="en-US" sz="2600" dirty="0">
                <a:latin typeface="+mn-ea"/>
              </a:rPr>
              <a:t>法第</a:t>
            </a:r>
            <a:r>
              <a:rPr lang="en-US" altLang="ja-JP" sz="2600" dirty="0">
                <a:latin typeface="+mn-ea"/>
              </a:rPr>
              <a:t>24</a:t>
            </a:r>
            <a:r>
              <a:rPr lang="ja-JP" altLang="en-US" sz="2600" dirty="0">
                <a:latin typeface="+mn-ea"/>
              </a:rPr>
              <a:t>条第９項</a:t>
            </a:r>
            <a:r>
              <a:rPr lang="en-US" altLang="ja-JP" sz="2600" dirty="0">
                <a:latin typeface="+mn-ea"/>
              </a:rPr>
              <a:t>】</a:t>
            </a:r>
          </a:p>
          <a:p>
            <a:pPr marL="23400" indent="0">
              <a:lnSpc>
                <a:spcPct val="120000"/>
              </a:lnSpc>
              <a:spcBef>
                <a:spcPts val="600"/>
              </a:spcBef>
              <a:buNone/>
            </a:pPr>
            <a:r>
              <a:rPr lang="ja-JP" altLang="en-US" sz="2200" b="1" dirty="0" smtClean="0">
                <a:latin typeface="+mn-ea"/>
              </a:rPr>
              <a:t>　</a:t>
            </a:r>
            <a:r>
              <a:rPr lang="ja-JP" altLang="en-US" sz="2600" b="1" dirty="0" smtClean="0">
                <a:latin typeface="+mn-ea"/>
              </a:rPr>
              <a:t>   </a:t>
            </a:r>
            <a:r>
              <a:rPr lang="ja-JP" altLang="en-US" sz="2600" b="1" u="sng" dirty="0" smtClean="0">
                <a:latin typeface="+mn-ea"/>
              </a:rPr>
              <a:t>入場</a:t>
            </a:r>
            <a:r>
              <a:rPr lang="ja-JP" altLang="en-US" sz="2600" b="1" u="sng" dirty="0">
                <a:latin typeface="+mn-ea"/>
              </a:rPr>
              <a:t>整理等（</a:t>
            </a:r>
            <a:r>
              <a:rPr lang="en-US" altLang="ja-JP" sz="2600" b="1" u="sng" dirty="0">
                <a:latin typeface="+mn-ea"/>
              </a:rPr>
              <a:t>※</a:t>
            </a:r>
            <a:r>
              <a:rPr lang="ja-JP" altLang="en-US" sz="2600" b="1" u="sng" dirty="0" smtClean="0">
                <a:latin typeface="+mn-ea"/>
              </a:rPr>
              <a:t>）</a:t>
            </a:r>
            <a:endParaRPr lang="ja-JP" altLang="en-US" sz="2600" b="1" u="sng" dirty="0">
              <a:latin typeface="+mn-ea"/>
            </a:endParaRPr>
          </a:p>
          <a:p>
            <a:pPr marL="23400" indent="0">
              <a:lnSpc>
                <a:spcPct val="110000"/>
              </a:lnSpc>
              <a:spcBef>
                <a:spcPts val="300"/>
              </a:spcBef>
              <a:buNone/>
            </a:pPr>
            <a:r>
              <a:rPr lang="ja-JP" altLang="en-US" sz="2500" b="1" dirty="0">
                <a:latin typeface="+mn-ea"/>
              </a:rPr>
              <a:t>　</a:t>
            </a:r>
            <a:r>
              <a:rPr lang="ja-JP" altLang="en-US" sz="2600" b="1" dirty="0" smtClean="0">
                <a:latin typeface="+mn-ea"/>
              </a:rPr>
              <a:t> </a:t>
            </a:r>
            <a:r>
              <a:rPr lang="ja-JP" altLang="en-US" sz="2000" b="1" dirty="0" smtClean="0">
                <a:latin typeface="+mn-ea"/>
              </a:rPr>
              <a:t>（</a:t>
            </a:r>
            <a:r>
              <a:rPr lang="en-US" altLang="ja-JP" sz="2000" b="1" dirty="0">
                <a:latin typeface="+mn-ea"/>
              </a:rPr>
              <a:t>※</a:t>
            </a:r>
            <a:r>
              <a:rPr lang="ja-JP" altLang="en-US" sz="2000" b="1" dirty="0">
                <a:latin typeface="+mn-ea"/>
              </a:rPr>
              <a:t>）施設の入場者の整理・誘導等や人数管理・人数</a:t>
            </a:r>
            <a:r>
              <a:rPr lang="ja-JP" altLang="en-US" sz="2000" b="1" dirty="0" smtClean="0">
                <a:latin typeface="+mn-ea"/>
              </a:rPr>
              <a:t>制限などの「入場者の整理等」を行うこと、</a:t>
            </a:r>
            <a:endParaRPr lang="en-US" altLang="ja-JP" sz="2000" b="1" dirty="0" smtClean="0">
              <a:latin typeface="+mn-ea"/>
            </a:endParaRPr>
          </a:p>
          <a:p>
            <a:pPr marL="23400" indent="0">
              <a:lnSpc>
                <a:spcPct val="110000"/>
              </a:lnSpc>
              <a:spcBef>
                <a:spcPts val="300"/>
              </a:spcBef>
              <a:buNone/>
            </a:pPr>
            <a:r>
              <a:rPr lang="ja-JP" altLang="en-US" sz="2000" b="1" dirty="0">
                <a:latin typeface="+mn-ea"/>
              </a:rPr>
              <a:t>　</a:t>
            </a:r>
            <a:r>
              <a:rPr lang="ja-JP" altLang="en-US" sz="2000" b="1" dirty="0" smtClean="0">
                <a:latin typeface="+mn-ea"/>
              </a:rPr>
              <a:t>　　　  入場者の整理状況についてホームページ</a:t>
            </a:r>
            <a:r>
              <a:rPr lang="ja-JP" altLang="en-US" sz="2000" b="1" dirty="0">
                <a:latin typeface="+mn-ea"/>
              </a:rPr>
              <a:t>等を通じて広く周知すること、ポイントデー</a:t>
            </a:r>
            <a:r>
              <a:rPr lang="ja-JP" altLang="en-US" sz="2000" b="1" dirty="0" smtClean="0">
                <a:latin typeface="+mn-ea"/>
              </a:rPr>
              <a:t>など</a:t>
            </a:r>
            <a:endParaRPr lang="en-US" altLang="ja-JP" sz="2000" b="1" dirty="0" smtClean="0">
              <a:latin typeface="+mn-ea"/>
            </a:endParaRPr>
          </a:p>
          <a:p>
            <a:pPr marL="23400" indent="0">
              <a:lnSpc>
                <a:spcPct val="110000"/>
              </a:lnSpc>
              <a:spcBef>
                <a:spcPts val="300"/>
              </a:spcBef>
              <a:buNone/>
            </a:pPr>
            <a:r>
              <a:rPr lang="ja-JP" altLang="en-US" sz="2000" b="1" dirty="0">
                <a:latin typeface="+mn-ea"/>
              </a:rPr>
              <a:t>　</a:t>
            </a:r>
            <a:r>
              <a:rPr lang="ja-JP" altLang="en-US" sz="2000" b="1" dirty="0" smtClean="0">
                <a:latin typeface="+mn-ea"/>
              </a:rPr>
              <a:t>　　　  集客</a:t>
            </a:r>
            <a:r>
              <a:rPr lang="ja-JP" altLang="en-US" sz="2000" b="1" dirty="0">
                <a:latin typeface="+mn-ea"/>
              </a:rPr>
              <a:t>イベントの</a:t>
            </a:r>
            <a:r>
              <a:rPr lang="ja-JP" altLang="en-US" sz="2000" b="1" dirty="0" smtClean="0">
                <a:latin typeface="+mn-ea"/>
              </a:rPr>
              <a:t>実 施</a:t>
            </a:r>
            <a:r>
              <a:rPr lang="ja-JP" altLang="en-US" sz="2000" b="1" dirty="0">
                <a:latin typeface="+mn-ea"/>
              </a:rPr>
              <a:t>を自粛すること、営業日や営業時間の見直しを含めて感染リスクを</a:t>
            </a:r>
            <a:r>
              <a:rPr lang="ja-JP" altLang="en-US" sz="2000" b="1" dirty="0" smtClean="0">
                <a:latin typeface="+mn-ea"/>
              </a:rPr>
              <a:t>引</a:t>
            </a:r>
            <a:endParaRPr lang="en-US" altLang="ja-JP" sz="2000" b="1" dirty="0" smtClean="0">
              <a:latin typeface="+mn-ea"/>
            </a:endParaRPr>
          </a:p>
          <a:p>
            <a:pPr marL="23400" indent="0">
              <a:lnSpc>
                <a:spcPct val="110000"/>
              </a:lnSpc>
              <a:spcBef>
                <a:spcPts val="300"/>
              </a:spcBef>
              <a:buNone/>
            </a:pPr>
            <a:r>
              <a:rPr lang="ja-JP" altLang="en-US" sz="2000" b="1" dirty="0">
                <a:latin typeface="+mn-ea"/>
              </a:rPr>
              <a:t>　</a:t>
            </a:r>
            <a:r>
              <a:rPr lang="ja-JP" altLang="en-US" sz="2000" b="1" dirty="0" smtClean="0">
                <a:latin typeface="+mn-ea"/>
              </a:rPr>
              <a:t>　　　  </a:t>
            </a:r>
            <a:r>
              <a:rPr lang="ja-JP" altLang="en-US" sz="2000" b="1" dirty="0" err="1" smtClean="0">
                <a:latin typeface="+mn-ea"/>
              </a:rPr>
              <a:t>き</a:t>
            </a:r>
            <a:r>
              <a:rPr lang="ja-JP" altLang="en-US" sz="2000" b="1" dirty="0">
                <a:latin typeface="+mn-ea"/>
              </a:rPr>
              <a:t>下げる適切な</a:t>
            </a:r>
            <a:r>
              <a:rPr lang="ja-JP" altLang="en-US" sz="2000" b="1" dirty="0" smtClean="0">
                <a:latin typeface="+mn-ea"/>
              </a:rPr>
              <a:t>対策</a:t>
            </a:r>
            <a:r>
              <a:rPr lang="ja-JP" altLang="en-US" sz="2000" b="1" dirty="0">
                <a:latin typeface="+mn-ea"/>
              </a:rPr>
              <a:t>を行うこと、</a:t>
            </a:r>
            <a:r>
              <a:rPr lang="ja-JP" altLang="en-US" sz="2000" b="1" dirty="0" smtClean="0">
                <a:latin typeface="+mn-ea"/>
              </a:rPr>
              <a:t>など</a:t>
            </a:r>
            <a:endParaRPr lang="en-US" altLang="ja-JP" sz="2000" b="1" dirty="0" smtClean="0">
              <a:latin typeface="+mn-ea"/>
            </a:endParaRPr>
          </a:p>
          <a:p>
            <a:pPr marL="252000">
              <a:lnSpc>
                <a:spcPct val="120000"/>
              </a:lnSpc>
              <a:spcBef>
                <a:spcPts val="1800"/>
              </a:spcBef>
            </a:pPr>
            <a:r>
              <a:rPr lang="ja-JP" altLang="en-US" sz="2600" b="1" u="sng" dirty="0" smtClean="0">
                <a:latin typeface="+mn-ea"/>
              </a:rPr>
              <a:t>百貨店</a:t>
            </a:r>
            <a:r>
              <a:rPr lang="ja-JP" altLang="en-US" sz="2600" b="1" u="sng" dirty="0">
                <a:latin typeface="+mn-ea"/>
              </a:rPr>
              <a:t>の地下の食品売り場等について、施設管理者等に対し、「入場者の</a:t>
            </a:r>
            <a:endParaRPr lang="en-US" altLang="ja-JP" sz="2600" b="1" u="sng" dirty="0">
              <a:latin typeface="+mn-ea"/>
            </a:endParaRPr>
          </a:p>
          <a:p>
            <a:pPr marL="23400" indent="0">
              <a:lnSpc>
                <a:spcPct val="120000"/>
              </a:lnSpc>
              <a:spcBef>
                <a:spcPts val="600"/>
              </a:spcBef>
              <a:buNone/>
            </a:pPr>
            <a:r>
              <a:rPr lang="ja-JP" altLang="en-US" sz="1800" b="1" dirty="0">
                <a:latin typeface="+mn-ea"/>
              </a:rPr>
              <a:t>　</a:t>
            </a:r>
            <a:r>
              <a:rPr lang="ja-JP" altLang="en-US" sz="2600" b="1" u="sng" dirty="0">
                <a:latin typeface="+mn-ea"/>
              </a:rPr>
              <a:t>整理等」を</a:t>
            </a:r>
            <a:r>
              <a:rPr lang="ja-JP" altLang="en-US" sz="2600" b="1" u="sng" dirty="0" smtClean="0">
                <a:latin typeface="+mn-ea"/>
              </a:rPr>
              <a:t>行う</a:t>
            </a:r>
            <a:r>
              <a:rPr lang="ja-JP" altLang="en-US" sz="2600" b="1" dirty="0">
                <a:latin typeface="+mn-ea"/>
              </a:rPr>
              <a:t>　</a:t>
            </a:r>
            <a:r>
              <a:rPr lang="ja-JP" altLang="en-US" sz="2600" b="1" dirty="0" smtClean="0">
                <a:latin typeface="+mn-ea"/>
              </a:rPr>
              <a:t>　　　　　　</a:t>
            </a:r>
            <a:r>
              <a:rPr lang="ja-JP" altLang="en-US" sz="2600" b="1" dirty="0">
                <a:latin typeface="+mn-ea"/>
              </a:rPr>
              <a:t>　　　</a:t>
            </a:r>
            <a:r>
              <a:rPr lang="ja-JP" altLang="en-US" sz="2600" b="1" dirty="0" smtClean="0">
                <a:latin typeface="+mn-ea"/>
              </a:rPr>
              <a:t> </a:t>
            </a:r>
            <a:r>
              <a:rPr lang="ja-JP" altLang="en-US" sz="2600" b="1" dirty="0">
                <a:latin typeface="+mn-ea"/>
              </a:rPr>
              <a:t>　　　　　　　　</a:t>
            </a:r>
            <a:r>
              <a:rPr lang="en-US" altLang="ja-JP" sz="2600" b="1" dirty="0" smtClean="0">
                <a:latin typeface="+mn-ea"/>
              </a:rPr>
              <a:t>【</a:t>
            </a:r>
            <a:r>
              <a:rPr lang="ja-JP" altLang="en-US" sz="2600" dirty="0">
                <a:latin typeface="+mn-ea"/>
              </a:rPr>
              <a:t>法第</a:t>
            </a:r>
            <a:r>
              <a:rPr lang="en-US" altLang="ja-JP" sz="2600" dirty="0">
                <a:latin typeface="+mn-ea"/>
              </a:rPr>
              <a:t>24</a:t>
            </a:r>
            <a:r>
              <a:rPr lang="ja-JP" altLang="en-US" sz="2600" dirty="0">
                <a:latin typeface="+mn-ea"/>
              </a:rPr>
              <a:t>条第９項</a:t>
            </a:r>
            <a:r>
              <a:rPr lang="en-US" altLang="ja-JP" sz="2600" b="1" dirty="0">
                <a:latin typeface="+mn-ea"/>
              </a:rPr>
              <a:t>】</a:t>
            </a:r>
          </a:p>
          <a:p>
            <a:pPr marL="23400" indent="0">
              <a:lnSpc>
                <a:spcPct val="110000"/>
              </a:lnSpc>
              <a:spcBef>
                <a:spcPts val="300"/>
              </a:spcBef>
              <a:buNone/>
            </a:pPr>
            <a:endParaRPr lang="ja-JP" altLang="en-US" sz="2600" b="1" dirty="0">
              <a:latin typeface="+mn-ea"/>
            </a:endParaRPr>
          </a:p>
        </p:txBody>
      </p:sp>
      <p:sp>
        <p:nvSpPr>
          <p:cNvPr id="7" name="正方形/長方形 6"/>
          <p:cNvSpPr/>
          <p:nvPr/>
        </p:nvSpPr>
        <p:spPr>
          <a:xfrm>
            <a:off x="212435" y="654054"/>
            <a:ext cx="11736000" cy="60480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9925663" y="75914"/>
            <a:ext cx="2031362" cy="461665"/>
          </a:xfrm>
          <a:prstGeom prst="rect">
            <a:avLst/>
          </a:prstGeom>
          <a:solidFill>
            <a:schemeClr val="accent6"/>
          </a:solidFill>
          <a:ln>
            <a:solidFill>
              <a:schemeClr val="tx1"/>
            </a:solidFill>
          </a:ln>
        </p:spPr>
        <p:txBody>
          <a:bodyPr wrap="square" rtlCol="0">
            <a:spAutoFit/>
          </a:bodyPr>
          <a:lstStyle/>
          <a:p>
            <a:pPr algn="ctr"/>
            <a:r>
              <a:rPr kumimoji="1" lang="ja-JP" altLang="en-US" sz="2400" b="1" dirty="0" smtClean="0">
                <a:solidFill>
                  <a:srgbClr val="FFFF00"/>
                </a:solidFill>
              </a:rPr>
              <a:t>高松市以外</a:t>
            </a:r>
            <a:endParaRPr kumimoji="1" lang="ja-JP" altLang="en-US" sz="2400" b="1" dirty="0">
              <a:solidFill>
                <a:srgbClr val="FFFF00"/>
              </a:solidFill>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7</a:t>
            </a:fld>
            <a:endParaRPr kumimoji="1" lang="ja-JP" altLang="en-US" sz="1800" dirty="0">
              <a:solidFill>
                <a:schemeClr val="tx1"/>
              </a:solidFill>
            </a:endParaRPr>
          </a:p>
        </p:txBody>
      </p:sp>
    </p:spTree>
    <p:extLst>
      <p:ext uri="{BB962C8B-B14F-4D97-AF65-F5344CB8AC3E}">
        <p14:creationId xmlns:p14="http://schemas.microsoft.com/office/powerpoint/2010/main" val="4161322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6326" y="82048"/>
            <a:ext cx="7961747" cy="518323"/>
          </a:xfrm>
        </p:spPr>
        <p:txBody>
          <a:bodyPr>
            <a:normAutofit/>
          </a:bodyPr>
          <a:lstStyle/>
          <a:p>
            <a:r>
              <a:rPr lang="ja-JP" altLang="en-US" sz="2400" b="1" dirty="0">
                <a:latin typeface="+mn-ea"/>
                <a:ea typeface="+mn-ea"/>
              </a:rPr>
              <a:t>●イベントの開催について</a:t>
            </a:r>
            <a:r>
              <a:rPr lang="ja-JP" altLang="en-US" sz="2400" b="1" dirty="0" smtClean="0">
                <a:latin typeface="+mn-ea"/>
                <a:ea typeface="+mn-ea"/>
              </a:rPr>
              <a:t>の協力要請</a:t>
            </a:r>
            <a:r>
              <a:rPr lang="en-US" altLang="ja-JP" sz="1800" dirty="0">
                <a:latin typeface="+mn-ea"/>
                <a:ea typeface="+mn-ea"/>
              </a:rPr>
              <a:t>【</a:t>
            </a:r>
            <a:r>
              <a:rPr lang="ja-JP" altLang="en-US" sz="1800" dirty="0">
                <a:latin typeface="+mn-ea"/>
                <a:ea typeface="+mn-ea"/>
              </a:rPr>
              <a:t>特措法第</a:t>
            </a:r>
            <a:r>
              <a:rPr lang="en-US" altLang="ja-JP" sz="1800" dirty="0">
                <a:latin typeface="+mn-ea"/>
                <a:ea typeface="+mn-ea"/>
              </a:rPr>
              <a:t>24</a:t>
            </a:r>
            <a:r>
              <a:rPr lang="ja-JP" altLang="en-US" sz="1800" dirty="0">
                <a:latin typeface="+mn-ea"/>
                <a:ea typeface="+mn-ea"/>
              </a:rPr>
              <a:t>条</a:t>
            </a:r>
            <a:r>
              <a:rPr lang="ja-JP" altLang="en-US" sz="1800" dirty="0" smtClean="0">
                <a:latin typeface="+mn-ea"/>
                <a:ea typeface="+mn-ea"/>
              </a:rPr>
              <a:t>第９項</a:t>
            </a:r>
            <a:r>
              <a:rPr lang="en-US" altLang="ja-JP" sz="1800" dirty="0">
                <a:latin typeface="+mn-ea"/>
                <a:ea typeface="+mn-ea"/>
              </a:rPr>
              <a:t>】</a:t>
            </a:r>
            <a:endParaRPr kumimoji="1" lang="ja-JP" altLang="en-US" sz="1800" dirty="0">
              <a:latin typeface="+mn-ea"/>
              <a:ea typeface="+mn-ea"/>
            </a:endParaRPr>
          </a:p>
        </p:txBody>
      </p:sp>
      <p:sp>
        <p:nvSpPr>
          <p:cNvPr id="6" name="テキスト ボックス 5"/>
          <p:cNvSpPr txBox="1"/>
          <p:nvPr/>
        </p:nvSpPr>
        <p:spPr>
          <a:xfrm>
            <a:off x="481272" y="4845259"/>
            <a:ext cx="11157527" cy="1369606"/>
          </a:xfrm>
          <a:prstGeom prst="rect">
            <a:avLst/>
          </a:prstGeom>
          <a:noFill/>
          <a:ln w="19050">
            <a:solidFill>
              <a:schemeClr val="accent1"/>
            </a:solidFill>
          </a:ln>
        </p:spPr>
        <p:txBody>
          <a:bodyPr wrap="square" rtlCol="0">
            <a:spAutoFit/>
          </a:bodyPr>
          <a:lstStyle/>
          <a:p>
            <a:pPr>
              <a:lnSpc>
                <a:spcPct val="150000"/>
              </a:lnSpc>
            </a:pPr>
            <a:r>
              <a:rPr lang="ja-JP" altLang="ja-JP" b="1" dirty="0"/>
              <a:t>【留意事項</a:t>
            </a:r>
            <a:r>
              <a:rPr lang="ja-JP" altLang="ja-JP" b="1" dirty="0" smtClean="0"/>
              <a:t>】</a:t>
            </a:r>
            <a:endParaRPr lang="en-US" altLang="ja-JP" b="1" dirty="0" smtClean="0"/>
          </a:p>
          <a:p>
            <a:r>
              <a:rPr lang="ja-JP" altLang="en-US" sz="1400" dirty="0">
                <a:latin typeface="+mn-ea"/>
              </a:rPr>
              <a:t>・</a:t>
            </a:r>
            <a:r>
              <a:rPr lang="ja-JP" altLang="ja-JP" sz="1400" dirty="0" smtClean="0">
                <a:latin typeface="+mn-ea"/>
              </a:rPr>
              <a:t>全て</a:t>
            </a:r>
            <a:r>
              <a:rPr lang="ja-JP" altLang="ja-JP" sz="1400" dirty="0">
                <a:latin typeface="+mn-ea"/>
              </a:rPr>
              <a:t>のイベントにおいて「イベント開催時の必要な感染防止策</a:t>
            </a:r>
            <a:r>
              <a:rPr lang="ja-JP" altLang="ja-JP" sz="1400" dirty="0" smtClean="0">
                <a:latin typeface="+mn-ea"/>
              </a:rPr>
              <a:t>」を</a:t>
            </a:r>
            <a:r>
              <a:rPr lang="ja-JP" altLang="ja-JP" sz="1400" dirty="0">
                <a:latin typeface="+mn-ea"/>
              </a:rPr>
              <a:t>主催者が徹底するとともに、参加者も十分理解すること</a:t>
            </a:r>
          </a:p>
          <a:p>
            <a:r>
              <a:rPr lang="ja-JP" altLang="en-US" sz="1400" dirty="0">
                <a:latin typeface="+mn-ea"/>
              </a:rPr>
              <a:t>・</a:t>
            </a:r>
            <a:r>
              <a:rPr lang="ja-JP" altLang="ja-JP" sz="1400" dirty="0" smtClean="0">
                <a:latin typeface="+mn-ea"/>
              </a:rPr>
              <a:t>イベント</a:t>
            </a:r>
            <a:r>
              <a:rPr lang="ja-JP" altLang="ja-JP" sz="1400" dirty="0">
                <a:latin typeface="+mn-ea"/>
              </a:rPr>
              <a:t>関連施設及びイベントを開催する場合がある施設への</a:t>
            </a:r>
            <a:r>
              <a:rPr lang="ja-JP" altLang="ja-JP" sz="1400" dirty="0" smtClean="0">
                <a:latin typeface="+mn-ea"/>
              </a:rPr>
              <a:t>協力</a:t>
            </a:r>
            <a:r>
              <a:rPr lang="ja-JP" altLang="en-US" sz="1400" dirty="0">
                <a:latin typeface="+mn-ea"/>
              </a:rPr>
              <a:t>要請</a:t>
            </a:r>
            <a:r>
              <a:rPr lang="ja-JP" altLang="ja-JP" sz="1400" dirty="0" smtClean="0">
                <a:latin typeface="+mn-ea"/>
              </a:rPr>
              <a:t>を</a:t>
            </a:r>
            <a:r>
              <a:rPr lang="ja-JP" altLang="ja-JP" sz="1400" dirty="0">
                <a:latin typeface="+mn-ea"/>
              </a:rPr>
              <a:t>踏まえた感染防止対策に取り組むこと</a:t>
            </a:r>
          </a:p>
          <a:p>
            <a:r>
              <a:rPr lang="ja-JP" altLang="en-US" sz="1400" dirty="0">
                <a:latin typeface="+mn-ea"/>
              </a:rPr>
              <a:t>・</a:t>
            </a:r>
            <a:r>
              <a:rPr lang="ja-JP" altLang="ja-JP" sz="1400" dirty="0" smtClean="0">
                <a:latin typeface="+mn-ea"/>
              </a:rPr>
              <a:t>全国的</a:t>
            </a:r>
            <a:r>
              <a:rPr lang="ja-JP" altLang="ja-JP" sz="1400" dirty="0">
                <a:latin typeface="+mn-ea"/>
              </a:rPr>
              <a:t>な移動を伴うイベント又は参加者が</a:t>
            </a:r>
            <a:r>
              <a:rPr lang="en-US" altLang="ja-JP" sz="1400" dirty="0">
                <a:latin typeface="+mn-ea"/>
              </a:rPr>
              <a:t>1,000</a:t>
            </a:r>
            <a:r>
              <a:rPr lang="ja-JP" altLang="ja-JP" sz="1400" dirty="0">
                <a:latin typeface="+mn-ea"/>
              </a:rPr>
              <a:t>人を超えるイベントについては、事前に県の所管課に相談の上、感染状況やイベント</a:t>
            </a:r>
            <a:r>
              <a:rPr lang="ja-JP" altLang="ja-JP" sz="1400" dirty="0" smtClean="0">
                <a:latin typeface="+mn-ea"/>
              </a:rPr>
              <a:t>の</a:t>
            </a:r>
            <a:endParaRPr lang="en-US" altLang="ja-JP" sz="1400" dirty="0" smtClean="0">
              <a:latin typeface="+mn-ea"/>
            </a:endParaRPr>
          </a:p>
          <a:p>
            <a:r>
              <a:rPr lang="ja-JP" altLang="en-US" sz="1400" dirty="0">
                <a:latin typeface="+mn-ea"/>
              </a:rPr>
              <a:t>　</a:t>
            </a:r>
            <a:r>
              <a:rPr lang="ja-JP" altLang="ja-JP" sz="1400" dirty="0" smtClean="0">
                <a:latin typeface="+mn-ea"/>
              </a:rPr>
              <a:t>態様</a:t>
            </a:r>
            <a:r>
              <a:rPr lang="ja-JP" altLang="ja-JP" sz="1400" dirty="0">
                <a:latin typeface="+mn-ea"/>
              </a:rPr>
              <a:t>等から適切に判断する</a:t>
            </a:r>
            <a:r>
              <a:rPr lang="ja-JP" altLang="ja-JP" sz="1400" dirty="0" smtClean="0">
                <a:latin typeface="+mn-ea"/>
              </a:rPr>
              <a:t>こと</a:t>
            </a:r>
            <a:endParaRPr lang="ja-JP" altLang="ja-JP" sz="1400" dirty="0">
              <a:latin typeface="+mn-ea"/>
            </a:endParaRPr>
          </a:p>
        </p:txBody>
      </p:sp>
      <p:sp>
        <p:nvSpPr>
          <p:cNvPr id="7" name="テキスト ボックス 6"/>
          <p:cNvSpPr txBox="1"/>
          <p:nvPr/>
        </p:nvSpPr>
        <p:spPr>
          <a:xfrm>
            <a:off x="481272" y="1026997"/>
            <a:ext cx="11157527" cy="3585597"/>
          </a:xfrm>
          <a:prstGeom prst="rect">
            <a:avLst/>
          </a:prstGeom>
          <a:noFill/>
          <a:ln w="19050">
            <a:solidFill>
              <a:schemeClr val="accent1"/>
            </a:solidFill>
          </a:ln>
        </p:spPr>
        <p:txBody>
          <a:bodyPr wrap="square" rtlCol="0">
            <a:spAutoFit/>
          </a:bodyPr>
          <a:lstStyle/>
          <a:p>
            <a:pPr>
              <a:lnSpc>
                <a:spcPct val="150000"/>
              </a:lnSpc>
            </a:pPr>
            <a:r>
              <a:rPr lang="ja-JP" altLang="ja-JP" b="1" dirty="0"/>
              <a:t>【人数上限等</a:t>
            </a:r>
            <a:r>
              <a:rPr lang="ja-JP" altLang="ja-JP" b="1" dirty="0" smtClean="0"/>
              <a:t>】</a:t>
            </a:r>
            <a:endParaRPr lang="en-US" altLang="ja-JP" b="1" dirty="0" smtClean="0"/>
          </a:p>
          <a:p>
            <a:r>
              <a:rPr lang="ja-JP" altLang="en-US" dirty="0" smtClean="0"/>
              <a:t>　</a:t>
            </a:r>
            <a:r>
              <a:rPr lang="ja-JP" altLang="ja-JP" dirty="0" smtClean="0"/>
              <a:t>○ </a:t>
            </a:r>
            <a:r>
              <a:rPr lang="ja-JP" altLang="ja-JP" dirty="0"/>
              <a:t>収容率又は人数上限のいずれか小さい方を限度とする</a:t>
            </a:r>
            <a:r>
              <a:rPr lang="ja-JP" altLang="ja-JP" dirty="0" smtClean="0"/>
              <a:t>。</a:t>
            </a:r>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a:p>
          <a:p>
            <a:r>
              <a:rPr lang="ja-JP" altLang="en-US" dirty="0"/>
              <a:t>　</a:t>
            </a:r>
            <a:r>
              <a:rPr lang="ja-JP" altLang="ja-JP" sz="1400" dirty="0" smtClean="0"/>
              <a:t>※</a:t>
            </a:r>
            <a:r>
              <a:rPr lang="ja-JP" altLang="ja-JP" sz="1400" dirty="0"/>
              <a:t>１ 収容定員が設定されていない場合は、密が発生しない程度の間隔（最低限人と人が接触しない程度の間隔）を空ける</a:t>
            </a:r>
            <a:r>
              <a:rPr lang="ja-JP" altLang="ja-JP" sz="1400" dirty="0" smtClean="0"/>
              <a:t>。</a:t>
            </a:r>
            <a:endParaRPr lang="en-US" altLang="ja-JP" sz="1400" dirty="0" smtClean="0"/>
          </a:p>
          <a:p>
            <a:r>
              <a:rPr lang="ja-JP" altLang="en-US" sz="1400" dirty="0"/>
              <a:t>　</a:t>
            </a:r>
            <a:r>
              <a:rPr lang="ja-JP" altLang="en-US" sz="1400" dirty="0" smtClean="0"/>
              <a:t> </a:t>
            </a:r>
            <a:r>
              <a:rPr lang="ja-JP" altLang="ja-JP" sz="1400" dirty="0" smtClean="0"/>
              <a:t>※</a:t>
            </a:r>
            <a:r>
              <a:rPr lang="ja-JP" altLang="ja-JP" sz="1400" dirty="0"/>
              <a:t>２ </a:t>
            </a:r>
            <a:r>
              <a:rPr lang="ja-JP" altLang="ja-JP" sz="1400"/>
              <a:t>異なる</a:t>
            </a:r>
            <a:r>
              <a:rPr lang="ja-JP" altLang="ja-JP" sz="1400" smtClean="0"/>
              <a:t>グループ間</a:t>
            </a:r>
            <a:r>
              <a:rPr lang="ja-JP" altLang="ja-JP" sz="1400" dirty="0"/>
              <a:t>では座席を１席は空け、同一グループ内（家族等の日頃行動を共にするグループ。５人以内に限る。</a:t>
            </a:r>
            <a:r>
              <a:rPr lang="ja-JP" altLang="ja-JP" sz="1400" dirty="0" smtClean="0"/>
              <a:t>）</a:t>
            </a:r>
            <a:endParaRPr lang="en-US" altLang="ja-JP" sz="1400" dirty="0" smtClean="0"/>
          </a:p>
          <a:p>
            <a:r>
              <a:rPr lang="en-US" altLang="ja-JP" sz="1400" dirty="0"/>
              <a:t> </a:t>
            </a:r>
            <a:r>
              <a:rPr lang="en-US" altLang="ja-JP" sz="1400" dirty="0" smtClean="0"/>
              <a:t>           </a:t>
            </a:r>
            <a:r>
              <a:rPr lang="ja-JP" altLang="ja-JP" sz="1400" dirty="0" smtClean="0"/>
              <a:t>では</a:t>
            </a:r>
            <a:r>
              <a:rPr lang="ja-JP" altLang="ja-JP" sz="1400" dirty="0"/>
              <a:t>座席間隔を</a:t>
            </a:r>
            <a:r>
              <a:rPr lang="ja-JP" altLang="ja-JP" sz="1400" dirty="0" smtClean="0"/>
              <a:t>設けなくと</a:t>
            </a:r>
            <a:r>
              <a:rPr lang="ja-JP" altLang="ja-JP" sz="1400" dirty="0"/>
              <a:t>もよい。このため、収容率は</a:t>
            </a:r>
            <a:r>
              <a:rPr lang="en-US" altLang="ja-JP" sz="1400" dirty="0"/>
              <a:t>50</a:t>
            </a:r>
            <a:r>
              <a:rPr lang="ja-JP" altLang="ja-JP" sz="1400" dirty="0"/>
              <a:t>％を超える場合がある。</a:t>
            </a:r>
          </a:p>
          <a:p>
            <a:r>
              <a:rPr lang="ja-JP" altLang="en-US" sz="1400" dirty="0" smtClean="0"/>
              <a:t>　 </a:t>
            </a:r>
            <a:r>
              <a:rPr lang="ja-JP" altLang="ja-JP" sz="1400" dirty="0" smtClean="0"/>
              <a:t>※</a:t>
            </a:r>
            <a:r>
              <a:rPr lang="ja-JP" altLang="ja-JP" sz="1400" dirty="0"/>
              <a:t>３ 収容定員が設定されていない場合は、十分な人と人との間隔（</a:t>
            </a:r>
            <a:r>
              <a:rPr lang="en-US" altLang="ja-JP" sz="1400" dirty="0"/>
              <a:t>1</a:t>
            </a:r>
            <a:r>
              <a:rPr lang="ja-JP" altLang="ja-JP" sz="1400" dirty="0"/>
              <a:t>ｍ）を要する。</a:t>
            </a:r>
          </a:p>
          <a:p>
            <a:r>
              <a:rPr lang="ja-JP" altLang="en-US" sz="1400" dirty="0" smtClean="0"/>
              <a:t>　 </a:t>
            </a:r>
            <a:r>
              <a:rPr lang="ja-JP" altLang="ja-JP" sz="1400" dirty="0" smtClean="0"/>
              <a:t>※</a:t>
            </a:r>
            <a:r>
              <a:rPr lang="ja-JP" altLang="ja-JP" sz="1400" dirty="0"/>
              <a:t>４ 無観客で開催される場合は、開催時間短縮の対象とならない</a:t>
            </a:r>
            <a:r>
              <a:rPr lang="ja-JP" altLang="ja-JP" sz="1400" dirty="0" smtClean="0"/>
              <a:t>。</a:t>
            </a:r>
            <a:endParaRPr lang="ja-JP" altLang="ja-JP" sz="1400" dirty="0"/>
          </a:p>
        </p:txBody>
      </p:sp>
      <p:sp>
        <p:nvSpPr>
          <p:cNvPr id="11" name="正方形/長方形 10"/>
          <p:cNvSpPr/>
          <p:nvPr/>
        </p:nvSpPr>
        <p:spPr>
          <a:xfrm>
            <a:off x="212438" y="655786"/>
            <a:ext cx="11736000" cy="60480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262090813"/>
              </p:ext>
            </p:extLst>
          </p:nvPr>
        </p:nvGraphicFramePr>
        <p:xfrm>
          <a:off x="899564" y="1792507"/>
          <a:ext cx="10476000" cy="1529080"/>
        </p:xfrm>
        <a:graphic>
          <a:graphicData uri="http://schemas.openxmlformats.org/drawingml/2006/table">
            <a:tbl>
              <a:tblPr firstRow="1" bandRow="1">
                <a:tableStyleId>{073A0DAA-6AF3-43AB-8588-CEC1D06C72B9}</a:tableStyleId>
              </a:tblPr>
              <a:tblGrid>
                <a:gridCol w="2900217">
                  <a:extLst>
                    <a:ext uri="{9D8B030D-6E8A-4147-A177-3AD203B41FA5}">
                      <a16:colId xmlns:a16="http://schemas.microsoft.com/office/drawing/2014/main" val="4080451863"/>
                    </a:ext>
                  </a:extLst>
                </a:gridCol>
                <a:gridCol w="2337783">
                  <a:extLst>
                    <a:ext uri="{9D8B030D-6E8A-4147-A177-3AD203B41FA5}">
                      <a16:colId xmlns:a16="http://schemas.microsoft.com/office/drawing/2014/main" val="1935991174"/>
                    </a:ext>
                  </a:extLst>
                </a:gridCol>
                <a:gridCol w="2619000">
                  <a:extLst>
                    <a:ext uri="{9D8B030D-6E8A-4147-A177-3AD203B41FA5}">
                      <a16:colId xmlns:a16="http://schemas.microsoft.com/office/drawing/2014/main" val="1372719088"/>
                    </a:ext>
                  </a:extLst>
                </a:gridCol>
                <a:gridCol w="2619000">
                  <a:extLst>
                    <a:ext uri="{9D8B030D-6E8A-4147-A177-3AD203B41FA5}">
                      <a16:colId xmlns:a16="http://schemas.microsoft.com/office/drawing/2014/main" val="2012206443"/>
                    </a:ext>
                  </a:extLst>
                </a:gridCol>
              </a:tblGrid>
              <a:tr h="370840">
                <a:tc>
                  <a:txBody>
                    <a:bodyPr/>
                    <a:lstStyle/>
                    <a:p>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mn-ea"/>
                          <a:ea typeface="+mn-ea"/>
                        </a:rPr>
                        <a:t>収容率</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ja-JP" sz="1600" b="0" kern="1200" dirty="0" smtClean="0">
                          <a:solidFill>
                            <a:schemeClr val="tx1"/>
                          </a:solidFill>
                          <a:effectLst/>
                          <a:latin typeface="+mn-ea"/>
                          <a:ea typeface="+mn-ea"/>
                          <a:cs typeface="+mn-cs"/>
                        </a:rPr>
                        <a:t>人数上限</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ja-JP" sz="1600" b="0" kern="1200" dirty="0" smtClean="0">
                          <a:solidFill>
                            <a:schemeClr val="tx1"/>
                          </a:solidFill>
                          <a:effectLst/>
                          <a:latin typeface="+mn-ea"/>
                          <a:ea typeface="+mn-ea"/>
                          <a:cs typeface="+mn-cs"/>
                        </a:rPr>
                        <a:t>開催時間</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2422794"/>
                  </a:ext>
                </a:extLst>
              </a:tr>
              <a:tr h="370840">
                <a:tc>
                  <a:txBody>
                    <a:bodyPr/>
                    <a:lstStyle/>
                    <a:p>
                      <a:r>
                        <a:rPr kumimoji="1" lang="ja-JP" altLang="ja-JP" sz="1600" b="0" kern="1200" dirty="0" smtClean="0">
                          <a:solidFill>
                            <a:schemeClr val="dk1"/>
                          </a:solidFill>
                          <a:effectLst/>
                          <a:latin typeface="+mn-ea"/>
                          <a:ea typeface="+mn-ea"/>
                          <a:cs typeface="+mn-cs"/>
                        </a:rPr>
                        <a:t>大声での歓声、声援等がない</a:t>
                      </a:r>
                    </a:p>
                    <a:p>
                      <a:r>
                        <a:rPr kumimoji="1" lang="ja-JP" altLang="ja-JP" sz="1600" b="0" kern="1200" dirty="0" smtClean="0">
                          <a:solidFill>
                            <a:schemeClr val="dk1"/>
                          </a:solidFill>
                          <a:effectLst/>
                          <a:latin typeface="+mn-ea"/>
                          <a:ea typeface="+mn-ea"/>
                          <a:cs typeface="+mn-cs"/>
                        </a:rPr>
                        <a:t>ことを前提としうる場合</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800" kern="1200" dirty="0" smtClean="0">
                          <a:solidFill>
                            <a:schemeClr val="dk1"/>
                          </a:solidFill>
                          <a:effectLst/>
                          <a:latin typeface="+mn-lt"/>
                          <a:ea typeface="+mn-ea"/>
                          <a:cs typeface="+mn-cs"/>
                        </a:rPr>
                        <a:t>100</a:t>
                      </a:r>
                      <a:r>
                        <a:rPr kumimoji="1" lang="ja-JP" altLang="ja-JP" sz="1800" kern="1200" dirty="0" smtClean="0">
                          <a:solidFill>
                            <a:schemeClr val="dk1"/>
                          </a:solidFill>
                          <a:effectLst/>
                          <a:latin typeface="+mn-lt"/>
                          <a:ea typeface="+mn-ea"/>
                          <a:cs typeface="+mn-cs"/>
                        </a:rPr>
                        <a:t>％以内</a:t>
                      </a:r>
                      <a:r>
                        <a:rPr kumimoji="1" lang="en-US" altLang="ja-JP"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１</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800" kern="1200" dirty="0" smtClean="0">
                          <a:solidFill>
                            <a:schemeClr val="dk1"/>
                          </a:solidFill>
                          <a:effectLst/>
                          <a:latin typeface="+mn-lt"/>
                          <a:ea typeface="+mn-ea"/>
                          <a:cs typeface="+mn-cs"/>
                        </a:rPr>
                        <a:t>5,000</a:t>
                      </a:r>
                      <a:r>
                        <a:rPr kumimoji="1" lang="ja-JP" altLang="ja-JP" sz="1800" kern="1200" dirty="0" smtClean="0">
                          <a:solidFill>
                            <a:schemeClr val="dk1"/>
                          </a:solidFill>
                          <a:effectLst/>
                          <a:latin typeface="+mn-lt"/>
                          <a:ea typeface="+mn-ea"/>
                          <a:cs typeface="+mn-cs"/>
                        </a:rPr>
                        <a:t>人以下</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800" kern="1200" dirty="0" smtClean="0">
                          <a:solidFill>
                            <a:schemeClr val="dk1"/>
                          </a:solidFill>
                          <a:effectLst/>
                          <a:latin typeface="+mn-lt"/>
                          <a:ea typeface="+mn-ea"/>
                          <a:cs typeface="+mn-cs"/>
                        </a:rPr>
                        <a:t>21</a:t>
                      </a:r>
                      <a:r>
                        <a:rPr kumimoji="1" lang="ja-JP" altLang="ja-JP" sz="1800" kern="1200" dirty="0" smtClean="0">
                          <a:solidFill>
                            <a:schemeClr val="dk1"/>
                          </a:solidFill>
                          <a:effectLst/>
                          <a:latin typeface="+mn-lt"/>
                          <a:ea typeface="+mn-ea"/>
                          <a:cs typeface="+mn-cs"/>
                        </a:rPr>
                        <a:t>時まで</a:t>
                      </a:r>
                      <a:r>
                        <a:rPr kumimoji="1" lang="en-US" altLang="ja-JP"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４</a:t>
                      </a:r>
                      <a:endParaRPr kumimoji="1" lang="en-US" altLang="ja-JP" sz="140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6769056"/>
                  </a:ext>
                </a:extLst>
              </a:tr>
              <a:tr h="370840">
                <a:tc>
                  <a:txBody>
                    <a:bodyPr/>
                    <a:lstStyle/>
                    <a:p>
                      <a:r>
                        <a:rPr kumimoji="1" lang="ja-JP" altLang="ja-JP" sz="1600" b="0" kern="1200" dirty="0" smtClean="0">
                          <a:solidFill>
                            <a:schemeClr val="dk1"/>
                          </a:solidFill>
                          <a:effectLst/>
                          <a:latin typeface="+mn-lt"/>
                          <a:ea typeface="+mn-ea"/>
                          <a:cs typeface="+mn-cs"/>
                        </a:rPr>
                        <a:t>大声での歓声、声援等が想定</a:t>
                      </a:r>
                    </a:p>
                    <a:p>
                      <a:r>
                        <a:rPr kumimoji="1" lang="ja-JP" altLang="ja-JP" sz="1600" b="0" kern="1200" dirty="0" smtClean="0">
                          <a:solidFill>
                            <a:schemeClr val="dk1"/>
                          </a:solidFill>
                          <a:effectLst/>
                          <a:latin typeface="+mn-lt"/>
                          <a:ea typeface="+mn-ea"/>
                          <a:cs typeface="+mn-cs"/>
                        </a:rPr>
                        <a:t>される場合</a:t>
                      </a:r>
                      <a:endParaRPr kumimoji="1" lang="ja-JP" altLang="en-US" sz="1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800" kern="1200" dirty="0" smtClean="0">
                          <a:solidFill>
                            <a:schemeClr val="dk1"/>
                          </a:solidFill>
                          <a:effectLst/>
                          <a:latin typeface="+mn-lt"/>
                          <a:ea typeface="+mn-ea"/>
                          <a:cs typeface="+mn-cs"/>
                        </a:rPr>
                        <a:t>50</a:t>
                      </a:r>
                      <a:r>
                        <a:rPr kumimoji="1" lang="ja-JP" altLang="ja-JP" sz="1800" kern="1200" dirty="0" smtClean="0">
                          <a:solidFill>
                            <a:schemeClr val="dk1"/>
                          </a:solidFill>
                          <a:effectLst/>
                          <a:latin typeface="+mn-lt"/>
                          <a:ea typeface="+mn-ea"/>
                          <a:cs typeface="+mn-cs"/>
                        </a:rPr>
                        <a:t>％以内</a:t>
                      </a:r>
                      <a:r>
                        <a:rPr kumimoji="1" lang="en-US" altLang="ja-JP" sz="1400" kern="1200" dirty="0" smtClean="0">
                          <a:solidFill>
                            <a:schemeClr val="dk1"/>
                          </a:solidFill>
                          <a:effectLst/>
                          <a:latin typeface="+mn-lt"/>
                          <a:ea typeface="+mn-ea"/>
                          <a:cs typeface="+mn-cs"/>
                        </a:rPr>
                        <a:t>※2</a:t>
                      </a:r>
                      <a:r>
                        <a:rPr kumimoji="1" lang="ja-JP" altLang="ja-JP" sz="1400" kern="1200" dirty="0" err="1" smtClean="0">
                          <a:solidFill>
                            <a:schemeClr val="dk1"/>
                          </a:solidFill>
                          <a:effectLst/>
                          <a:latin typeface="+mn-lt"/>
                          <a:ea typeface="+mn-ea"/>
                          <a:cs typeface="+mn-cs"/>
                        </a:rPr>
                        <a:t>､</a:t>
                      </a:r>
                      <a:r>
                        <a:rPr kumimoji="1" lang="en-US" altLang="ja-JP" sz="1400" kern="1200" dirty="0" smtClean="0">
                          <a:solidFill>
                            <a:schemeClr val="dk1"/>
                          </a:solidFill>
                          <a:effectLst/>
                          <a:latin typeface="+mn-lt"/>
                          <a:ea typeface="+mn-ea"/>
                          <a:cs typeface="+mn-cs"/>
                        </a:rPr>
                        <a:t>3</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8206857"/>
                  </a:ext>
                </a:extLst>
              </a:tr>
            </a:tbl>
          </a:graphicData>
        </a:graphic>
      </p:graphicFrame>
      <p:sp>
        <p:nvSpPr>
          <p:cNvPr id="8" name="テキスト ボックス 7"/>
          <p:cNvSpPr txBox="1"/>
          <p:nvPr/>
        </p:nvSpPr>
        <p:spPr>
          <a:xfrm>
            <a:off x="9938965" y="83447"/>
            <a:ext cx="2031362" cy="461665"/>
          </a:xfrm>
          <a:prstGeom prst="rect">
            <a:avLst/>
          </a:prstGeom>
          <a:solidFill>
            <a:schemeClr val="accent6"/>
          </a:solidFill>
          <a:ln>
            <a:solidFill>
              <a:schemeClr val="tx1"/>
            </a:solidFill>
          </a:ln>
        </p:spPr>
        <p:txBody>
          <a:bodyPr wrap="square" rtlCol="0">
            <a:spAutoFit/>
          </a:bodyPr>
          <a:lstStyle/>
          <a:p>
            <a:pPr algn="ctr"/>
            <a:r>
              <a:rPr kumimoji="1" lang="ja-JP" altLang="en-US" sz="2400" b="1" dirty="0" smtClean="0"/>
              <a:t>香川県全域</a:t>
            </a:r>
            <a:endParaRPr kumimoji="1" lang="ja-JP" altLang="en-US" sz="2400" b="1" dirty="0"/>
          </a:p>
        </p:txBody>
      </p:sp>
      <p:sp>
        <p:nvSpPr>
          <p:cNvPr id="12"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8</a:t>
            </a:fld>
            <a:endParaRPr kumimoji="1" lang="ja-JP" altLang="en-US" sz="1800" dirty="0">
              <a:solidFill>
                <a:schemeClr val="tx1"/>
              </a:solidFill>
            </a:endParaRPr>
          </a:p>
        </p:txBody>
      </p:sp>
    </p:spTree>
    <p:extLst>
      <p:ext uri="{BB962C8B-B14F-4D97-AF65-F5344CB8AC3E}">
        <p14:creationId xmlns:p14="http://schemas.microsoft.com/office/powerpoint/2010/main" val="809642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0" y="6484964"/>
            <a:ext cx="12177010" cy="34763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sz="1700" spc="-100" dirty="0" smtClean="0"/>
              <a:t>飲食店を経営されている皆様には、長期間の要請となり、ご迷惑をおかけしますが、ご理解とご協力をお願いいたします。</a:t>
            </a:r>
            <a:endParaRPr lang="ja-JP" altLang="en-US" sz="1700" spc="-100" dirty="0"/>
          </a:p>
        </p:txBody>
      </p:sp>
      <p:graphicFrame>
        <p:nvGraphicFramePr>
          <p:cNvPr id="6" name="表 5"/>
          <p:cNvGraphicFramePr>
            <a:graphicFrameLocks noGrp="1"/>
          </p:cNvGraphicFramePr>
          <p:nvPr>
            <p:extLst>
              <p:ext uri="{D42A27DB-BD31-4B8C-83A1-F6EECF244321}">
                <p14:modId xmlns:p14="http://schemas.microsoft.com/office/powerpoint/2010/main" val="3095502832"/>
              </p:ext>
            </p:extLst>
          </p:nvPr>
        </p:nvGraphicFramePr>
        <p:xfrm>
          <a:off x="50608" y="552372"/>
          <a:ext cx="12102064" cy="5897032"/>
        </p:xfrm>
        <a:graphic>
          <a:graphicData uri="http://schemas.openxmlformats.org/drawingml/2006/table">
            <a:tbl>
              <a:tblPr firstRow="1" bandRow="1">
                <a:tableStyleId>{5940675A-B579-460E-94D1-54222C63F5DA}</a:tableStyleId>
              </a:tblPr>
              <a:tblGrid>
                <a:gridCol w="1096056">
                  <a:extLst>
                    <a:ext uri="{9D8B030D-6E8A-4147-A177-3AD203B41FA5}">
                      <a16:colId xmlns:a16="http://schemas.microsoft.com/office/drawing/2014/main" val="1509066736"/>
                    </a:ext>
                  </a:extLst>
                </a:gridCol>
                <a:gridCol w="2751502">
                  <a:extLst>
                    <a:ext uri="{9D8B030D-6E8A-4147-A177-3AD203B41FA5}">
                      <a16:colId xmlns:a16="http://schemas.microsoft.com/office/drawing/2014/main" val="791632080"/>
                    </a:ext>
                  </a:extLst>
                </a:gridCol>
                <a:gridCol w="2751502">
                  <a:extLst>
                    <a:ext uri="{9D8B030D-6E8A-4147-A177-3AD203B41FA5}">
                      <a16:colId xmlns:a16="http://schemas.microsoft.com/office/drawing/2014/main" val="2227528926"/>
                    </a:ext>
                  </a:extLst>
                </a:gridCol>
                <a:gridCol w="2751502">
                  <a:extLst>
                    <a:ext uri="{9D8B030D-6E8A-4147-A177-3AD203B41FA5}">
                      <a16:colId xmlns:a16="http://schemas.microsoft.com/office/drawing/2014/main" val="1026837462"/>
                    </a:ext>
                  </a:extLst>
                </a:gridCol>
                <a:gridCol w="2751502">
                  <a:extLst>
                    <a:ext uri="{9D8B030D-6E8A-4147-A177-3AD203B41FA5}">
                      <a16:colId xmlns:a16="http://schemas.microsoft.com/office/drawing/2014/main" val="3223262569"/>
                    </a:ext>
                  </a:extLst>
                </a:gridCol>
              </a:tblGrid>
              <a:tr h="582390">
                <a:tc>
                  <a:txBody>
                    <a:bodyPr/>
                    <a:lstStyle/>
                    <a:p>
                      <a:pPr algn="ctr">
                        <a:lnSpc>
                          <a:spcPts val="1800"/>
                        </a:lnSpc>
                      </a:pP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対象</a:t>
                      </a:r>
                      <a:endParaRPr kumimoji="1" lang="ja-JP" altLang="en-US" sz="1800" spc="-100" baseline="0" dirty="0">
                        <a:solidFill>
                          <a:schemeClr val="tx1"/>
                        </a:solidFill>
                        <a:latin typeface="MS UI Gothic" panose="020B0600070205080204" pitchFamily="50" charset="-128"/>
                        <a:ea typeface="MS UI Gothic" panose="020B0600070205080204" pitchFamily="50" charset="-128"/>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gridSpan="4">
                  <a:txBody>
                    <a:bodyPr/>
                    <a:lstStyle/>
                    <a:p>
                      <a:pPr algn="l">
                        <a:lnSpc>
                          <a:spcPts val="1800"/>
                        </a:lnSpc>
                      </a:pP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　香川県内において、食品衛生法に</a:t>
                      </a:r>
                      <a:r>
                        <a:rPr kumimoji="1" lang="ja-JP" altLang="en-US" sz="1800" b="0" spc="100" baseline="0" dirty="0" smtClean="0">
                          <a:solidFill>
                            <a:schemeClr val="tx1"/>
                          </a:solidFill>
                          <a:latin typeface="MS UI Gothic" panose="020B0600070205080204" pitchFamily="50" charset="-128"/>
                          <a:ea typeface="MS UI Gothic" panose="020B0600070205080204" pitchFamily="50" charset="-128"/>
                        </a:rPr>
                        <a:t>基づく営業許可を得て、店舗を有し、飲食店又は喫茶店の営業を行う</a:t>
                      </a:r>
                      <a:endParaRPr kumimoji="1" lang="en-US" altLang="ja-JP" sz="1800" b="0" spc="100" baseline="0" dirty="0" smtClean="0">
                        <a:solidFill>
                          <a:schemeClr val="tx1"/>
                        </a:solidFill>
                        <a:latin typeface="MS UI Gothic" panose="020B0600070205080204" pitchFamily="50" charset="-128"/>
                        <a:ea typeface="MS UI Gothic" panose="020B0600070205080204" pitchFamily="50" charset="-128"/>
                      </a:endParaRPr>
                    </a:p>
                    <a:p>
                      <a:pPr algn="l">
                        <a:lnSpc>
                          <a:spcPts val="1800"/>
                        </a:lnSpc>
                      </a:pPr>
                      <a:r>
                        <a:rPr kumimoji="1" lang="ja-JP" altLang="en-US" sz="1800" b="0" spc="100" baseline="0" dirty="0" smtClean="0">
                          <a:solidFill>
                            <a:schemeClr val="tx1"/>
                          </a:solidFill>
                          <a:latin typeface="MS UI Gothic" panose="020B0600070205080204" pitchFamily="50" charset="-128"/>
                          <a:ea typeface="MS UI Gothic" panose="020B0600070205080204" pitchFamily="50" charset="-128"/>
                        </a:rPr>
                        <a:t>　法人又は個人事業主　　　</a:t>
                      </a:r>
                      <a:endParaRPr kumimoji="1" lang="en-US" altLang="ja-JP" sz="1800" b="0" spc="100" baseline="0" dirty="0" smtClean="0">
                        <a:solidFill>
                          <a:schemeClr val="tx1"/>
                        </a:solidFill>
                        <a:latin typeface="MS UI Gothic" panose="020B0600070205080204" pitchFamily="50" charset="-128"/>
                        <a:ea typeface="MS UI Gothic" panose="020B0600070205080204" pitchFamily="50" charset="-128"/>
                      </a:endParaRPr>
                    </a:p>
                    <a:p>
                      <a:pPr algn="l">
                        <a:lnSpc>
                          <a:spcPts val="1800"/>
                        </a:lnSpc>
                      </a:pPr>
                      <a:r>
                        <a:rPr kumimoji="1" lang="ja-JP" altLang="en-US" sz="1800" b="0" spc="100" baseline="0" dirty="0" smtClean="0">
                          <a:solidFill>
                            <a:schemeClr val="tx1"/>
                          </a:solidFill>
                          <a:latin typeface="MS UI Gothic" panose="020B0600070205080204" pitchFamily="50" charset="-128"/>
                          <a:ea typeface="MS UI Gothic" panose="020B0600070205080204" pitchFamily="50" charset="-128"/>
                        </a:rPr>
                        <a:t>　　　✓　小売りを営業</a:t>
                      </a: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主体とする場合やテイクアウト専門店等は除く</a:t>
                      </a:r>
                      <a:endParaRPr kumimoji="1" lang="ja-JP" altLang="en-US" sz="1800" spc="100" baseline="0" dirty="0">
                        <a:solidFill>
                          <a:schemeClr val="tx1"/>
                        </a:solidFill>
                        <a:latin typeface="MS UI Gothic" panose="020B0600070205080204" pitchFamily="50" charset="-128"/>
                        <a:ea typeface="MS UI Gothic" panose="020B0600070205080204" pitchFamily="50" charset="-128"/>
                      </a:endParaRPr>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2300"/>
                        </a:lnSpc>
                        <a:spcBef>
                          <a:spcPts val="0"/>
                        </a:spcBef>
                        <a:spcAft>
                          <a:spcPts val="0"/>
                        </a:spcAft>
                        <a:buClrTx/>
                        <a:buSzTx/>
                        <a:buFontTx/>
                        <a:buNone/>
                        <a:tabLst/>
                        <a:defRPr/>
                      </a:pPr>
                      <a:endParaRPr kumimoji="1" lang="ja-JP" altLang="en-US" sz="2000" dirty="0" smtClean="0">
                        <a:latin typeface="MS UI Gothic" panose="020B0600070205080204" pitchFamily="50" charset="-128"/>
                        <a:ea typeface="MS UI Gothic" panose="020B0600070205080204" pitchFamily="50" charset="-128"/>
                      </a:endParaRPr>
                    </a:p>
                  </a:txBody>
                  <a:tcPr anchor="ctr">
                    <a:lnL w="12700" cap="flat" cmpd="sng" algn="ctr">
                      <a:solidFill>
                        <a:schemeClr val="tx1"/>
                      </a:solidFill>
                      <a:prstDash val="solid"/>
                      <a:round/>
                      <a:headEnd type="none" w="med" len="med"/>
                      <a:tailEnd type="none" w="med" len="med"/>
                    </a:lnL>
                    <a:solidFill>
                      <a:schemeClr val="accent3">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895965782"/>
                  </a:ext>
                </a:extLst>
              </a:tr>
              <a:tr h="389350">
                <a:tc>
                  <a:txBody>
                    <a:bodyPr/>
                    <a:lstStyle/>
                    <a:p>
                      <a:pPr algn="ctr">
                        <a:lnSpc>
                          <a:spcPts val="1800"/>
                        </a:lnSpc>
                      </a:pP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対象区域</a:t>
                      </a:r>
                      <a:endParaRPr kumimoji="1" lang="ja-JP" altLang="en-US" sz="1800" spc="-100" baseline="0" dirty="0">
                        <a:solidFill>
                          <a:schemeClr val="tx1"/>
                        </a:solidFill>
                        <a:latin typeface="MS UI Gothic" panose="020B0600070205080204" pitchFamily="50" charset="-128"/>
                        <a:ea typeface="MS UI Gothic" panose="020B0600070205080204" pitchFamily="50" charset="-128"/>
                      </a:endParaRP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gridSpan="2">
                  <a:txBody>
                    <a:bodyPr/>
                    <a:lstStyle/>
                    <a:p>
                      <a:pPr algn="ctr">
                        <a:lnSpc>
                          <a:spcPts val="2000"/>
                        </a:lnSpc>
                      </a:pPr>
                      <a:r>
                        <a:rPr kumimoji="1" lang="ja-JP" altLang="en-US" sz="1800" b="1" dirty="0" smtClean="0">
                          <a:solidFill>
                            <a:srgbClr val="C00000"/>
                          </a:solidFill>
                          <a:latin typeface="MS UI Gothic" panose="020B0600070205080204" pitchFamily="50" charset="-128"/>
                          <a:ea typeface="MS UI Gothic" panose="020B0600070205080204" pitchFamily="50" charset="-128"/>
                        </a:rPr>
                        <a:t>高松市内　</a:t>
                      </a:r>
                      <a:r>
                        <a:rPr kumimoji="1" lang="en-US" altLang="ja-JP" sz="1800" b="1" dirty="0" smtClean="0">
                          <a:solidFill>
                            <a:srgbClr val="C00000"/>
                          </a:solidFill>
                          <a:latin typeface="MS UI Gothic" panose="020B0600070205080204" pitchFamily="50" charset="-128"/>
                          <a:ea typeface="MS UI Gothic" panose="020B0600070205080204" pitchFamily="50" charset="-128"/>
                        </a:rPr>
                        <a:t>【</a:t>
                      </a:r>
                      <a:r>
                        <a:rPr kumimoji="1" lang="ja-JP" altLang="en-US" sz="1800" b="1" dirty="0" smtClean="0">
                          <a:solidFill>
                            <a:srgbClr val="C00000"/>
                          </a:solidFill>
                          <a:latin typeface="MS UI Gothic" panose="020B0600070205080204" pitchFamily="50" charset="-128"/>
                          <a:ea typeface="MS UI Gothic" panose="020B0600070205080204" pitchFamily="50" charset="-128"/>
                        </a:rPr>
                        <a:t>知事が定める区域</a:t>
                      </a:r>
                      <a:r>
                        <a:rPr kumimoji="1" lang="en-US" altLang="ja-JP" sz="1800" b="1" dirty="0" smtClean="0">
                          <a:solidFill>
                            <a:srgbClr val="C00000"/>
                          </a:solidFill>
                          <a:latin typeface="MS UI Gothic" panose="020B0600070205080204" pitchFamily="50" charset="-128"/>
                          <a:ea typeface="MS UI Gothic" panose="020B0600070205080204" pitchFamily="50" charset="-128"/>
                        </a:rPr>
                        <a:t>】</a:t>
                      </a:r>
                      <a:endParaRPr kumimoji="1" lang="ja-JP" altLang="en-US" sz="1800" b="1" dirty="0">
                        <a:solidFill>
                          <a:srgbClr val="C00000"/>
                        </a:solidFill>
                        <a:latin typeface="MS UI Gothic" panose="020B0600070205080204" pitchFamily="50" charset="-128"/>
                        <a:ea typeface="MS UI Gothic" panose="020B060007020508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800" b="1" dirty="0" smtClean="0">
                          <a:solidFill>
                            <a:srgbClr val="C00000"/>
                          </a:solidFill>
                          <a:latin typeface="MS UI Gothic" panose="020B0600070205080204" pitchFamily="50" charset="-128"/>
                          <a:ea typeface="MS UI Gothic" panose="020B0600070205080204" pitchFamily="50" charset="-128"/>
                        </a:rPr>
                        <a:t>高松市以外の市町</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4">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360218913"/>
                  </a:ext>
                </a:extLst>
              </a:tr>
              <a:tr h="144825">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根拠</a:t>
                      </a: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gridSpan="2">
                  <a:txBody>
                    <a:bodyPr/>
                    <a:lstStyle/>
                    <a:p>
                      <a:pPr algn="ctr">
                        <a:lnSpc>
                          <a:spcPts val="2000"/>
                        </a:lnSpc>
                      </a:pPr>
                      <a:r>
                        <a:rPr kumimoji="1" lang="ja-JP" altLang="en-US" sz="1800" dirty="0" smtClean="0">
                          <a:solidFill>
                            <a:schemeClr val="tx1"/>
                          </a:solidFill>
                          <a:latin typeface="MS UI Gothic" panose="020B0600070205080204" pitchFamily="50" charset="-128"/>
                          <a:ea typeface="MS UI Gothic" panose="020B0600070205080204" pitchFamily="50" charset="-128"/>
                        </a:rPr>
                        <a:t>特措法第</a:t>
                      </a:r>
                      <a:r>
                        <a:rPr kumimoji="1" lang="en-US" altLang="ja-JP" sz="1800" dirty="0" smtClean="0">
                          <a:solidFill>
                            <a:schemeClr val="tx1"/>
                          </a:solidFill>
                          <a:latin typeface="MS UI Gothic" panose="020B0600070205080204" pitchFamily="50" charset="-128"/>
                          <a:ea typeface="MS UI Gothic" panose="020B0600070205080204" pitchFamily="50" charset="-128"/>
                        </a:rPr>
                        <a:t>31</a:t>
                      </a:r>
                      <a:r>
                        <a:rPr kumimoji="1" lang="ja-JP" altLang="en-US" sz="1800" dirty="0" smtClean="0">
                          <a:solidFill>
                            <a:schemeClr val="tx1"/>
                          </a:solidFill>
                          <a:latin typeface="MS UI Gothic" panose="020B0600070205080204" pitchFamily="50" charset="-128"/>
                          <a:ea typeface="MS UI Gothic" panose="020B0600070205080204" pitchFamily="50" charset="-128"/>
                        </a:rPr>
                        <a:t>条の６第１項</a:t>
                      </a:r>
                      <a:endParaRPr kumimoji="1" lang="en-US" altLang="ja-JP" sz="1800" dirty="0" smtClean="0">
                        <a:solidFill>
                          <a:schemeClr val="tx1"/>
                        </a:solidFill>
                        <a:latin typeface="MS UI Gothic" panose="020B0600070205080204" pitchFamily="50" charset="-128"/>
                        <a:ea typeface="MS UI Gothic" panose="020B060007020508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gridSpan="2">
                  <a:txBody>
                    <a:bodyPr/>
                    <a:lstStyle/>
                    <a:p>
                      <a:pPr algn="ctr">
                        <a:lnSpc>
                          <a:spcPts val="2000"/>
                        </a:lnSpc>
                      </a:pPr>
                      <a:r>
                        <a:rPr kumimoji="1" lang="ja-JP" altLang="en-US" sz="1800" dirty="0" smtClean="0">
                          <a:solidFill>
                            <a:schemeClr val="tx1"/>
                          </a:solidFill>
                          <a:latin typeface="MS UI Gothic" panose="020B0600070205080204" pitchFamily="50" charset="-128"/>
                          <a:ea typeface="MS UI Gothic" panose="020B0600070205080204" pitchFamily="50" charset="-128"/>
                        </a:rPr>
                        <a:t>特措法第</a:t>
                      </a:r>
                      <a:r>
                        <a:rPr kumimoji="1" lang="en-US" altLang="ja-JP" sz="1800" dirty="0" smtClean="0">
                          <a:solidFill>
                            <a:schemeClr val="tx1"/>
                          </a:solidFill>
                          <a:latin typeface="MS UI Gothic" panose="020B0600070205080204" pitchFamily="50" charset="-128"/>
                          <a:ea typeface="MS UI Gothic" panose="020B0600070205080204" pitchFamily="50" charset="-128"/>
                        </a:rPr>
                        <a:t>24</a:t>
                      </a:r>
                      <a:r>
                        <a:rPr kumimoji="1" lang="ja-JP" altLang="en-US" sz="1800" dirty="0" smtClean="0">
                          <a:solidFill>
                            <a:schemeClr val="tx1"/>
                          </a:solidFill>
                          <a:latin typeface="MS UI Gothic" panose="020B0600070205080204" pitchFamily="50" charset="-128"/>
                          <a:ea typeface="MS UI Gothic" panose="020B0600070205080204" pitchFamily="50" charset="-128"/>
                        </a:rPr>
                        <a:t>条第９項</a:t>
                      </a:r>
                      <a:endParaRPr kumimoji="1" lang="ja-JP" altLang="en-US" sz="1800" dirty="0">
                        <a:solidFill>
                          <a:schemeClr val="tx1"/>
                        </a:solidFill>
                        <a:latin typeface="MS UI Gothic" panose="020B0600070205080204" pitchFamily="50" charset="-128"/>
                        <a:ea typeface="MS UI Gothic" panose="020B060007020508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86094432"/>
                  </a:ext>
                </a:extLst>
              </a:tr>
              <a:tr h="271333">
                <a:tc>
                  <a:txBody>
                    <a:bodyPr/>
                    <a:lstStyle/>
                    <a:p>
                      <a:pPr algn="ctr">
                        <a:lnSpc>
                          <a:spcPts val="1800"/>
                        </a:lnSpc>
                      </a:pP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実施期間</a:t>
                      </a:r>
                      <a:endParaRPr kumimoji="1" lang="ja-JP" altLang="en-US" sz="1800" spc="-100" baseline="0" dirty="0">
                        <a:solidFill>
                          <a:schemeClr val="tx1"/>
                        </a:solidFill>
                        <a:latin typeface="MS UI Gothic" panose="020B0600070205080204" pitchFamily="50" charset="-128"/>
                        <a:ea typeface="MS UI Gothic" panose="020B0600070205080204" pitchFamily="50" charset="-128"/>
                      </a:endParaRP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gridSpan="2">
                  <a:txBody>
                    <a:bodyPr/>
                    <a:lstStyle/>
                    <a:p>
                      <a:pPr algn="l">
                        <a:lnSpc>
                          <a:spcPts val="2000"/>
                        </a:lnSpc>
                      </a:pP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令和３年</a:t>
                      </a:r>
                      <a:r>
                        <a:rPr kumimoji="1" lang="ja-JP" altLang="en-US" sz="1800" spc="-100" baseline="0" dirty="0" smtClean="0">
                          <a:solidFill>
                            <a:srgbClr val="0070C0"/>
                          </a:solidFill>
                          <a:latin typeface="MS UI Gothic" panose="020B0600070205080204" pitchFamily="50" charset="-128"/>
                          <a:ea typeface="MS UI Gothic" panose="020B0600070205080204" pitchFamily="50" charset="-128"/>
                        </a:rPr>
                        <a:t>９月</a:t>
                      </a:r>
                      <a:r>
                        <a:rPr kumimoji="1" lang="en-US" altLang="ja-JP" sz="1800" spc="-100" baseline="0" dirty="0" smtClean="0">
                          <a:solidFill>
                            <a:srgbClr val="0070C0"/>
                          </a:solidFill>
                          <a:latin typeface="MS UI Gothic" panose="020B0600070205080204" pitchFamily="50" charset="-128"/>
                          <a:ea typeface="MS UI Gothic" panose="020B0600070205080204" pitchFamily="50" charset="-128"/>
                        </a:rPr>
                        <a:t>13</a:t>
                      </a:r>
                      <a:r>
                        <a:rPr kumimoji="1" lang="ja-JP" altLang="en-US" sz="1800" spc="-100" baseline="0" dirty="0" smtClean="0">
                          <a:solidFill>
                            <a:srgbClr val="0070C0"/>
                          </a:solidFill>
                          <a:latin typeface="MS UI Gothic" panose="020B0600070205080204" pitchFamily="50" charset="-128"/>
                          <a:ea typeface="MS UI Gothic" panose="020B0600070205080204" pitchFamily="50" charset="-128"/>
                        </a:rPr>
                        <a:t>日（月）</a:t>
                      </a: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午前０時 ～ </a:t>
                      </a:r>
                      <a:r>
                        <a:rPr kumimoji="1" lang="ja-JP" altLang="en-US" sz="1800" spc="-100" baseline="0" dirty="0" smtClean="0">
                          <a:solidFill>
                            <a:srgbClr val="0070C0"/>
                          </a:solidFill>
                          <a:latin typeface="MS UI Gothic" panose="020B0600070205080204" pitchFamily="50" charset="-128"/>
                          <a:ea typeface="MS UI Gothic" panose="020B0600070205080204" pitchFamily="50" charset="-128"/>
                        </a:rPr>
                        <a:t>９月</a:t>
                      </a:r>
                      <a:r>
                        <a:rPr kumimoji="1" lang="en-US" altLang="ja-JP" sz="1800" spc="-100" baseline="0" dirty="0" smtClean="0">
                          <a:solidFill>
                            <a:srgbClr val="0070C0"/>
                          </a:solidFill>
                          <a:latin typeface="MS UI Gothic" panose="020B0600070205080204" pitchFamily="50" charset="-128"/>
                          <a:ea typeface="MS UI Gothic" panose="020B0600070205080204" pitchFamily="50" charset="-128"/>
                        </a:rPr>
                        <a:t>30</a:t>
                      </a:r>
                      <a:r>
                        <a:rPr kumimoji="1" lang="ja-JP" altLang="en-US" sz="1800" spc="-100" baseline="0" dirty="0" smtClean="0">
                          <a:solidFill>
                            <a:srgbClr val="0070C0"/>
                          </a:solidFill>
                          <a:latin typeface="MS UI Gothic" panose="020B0600070205080204" pitchFamily="50" charset="-128"/>
                          <a:ea typeface="MS UI Gothic" panose="020B0600070205080204" pitchFamily="50" charset="-128"/>
                        </a:rPr>
                        <a:t>日（木）</a:t>
                      </a: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午後</a:t>
                      </a:r>
                      <a:r>
                        <a:rPr kumimoji="1" lang="en-US" altLang="ja-JP" sz="1800" spc="-100" baseline="0" dirty="0" smtClean="0">
                          <a:solidFill>
                            <a:schemeClr val="tx1"/>
                          </a:solidFill>
                          <a:latin typeface="MS UI Gothic" panose="020B0600070205080204" pitchFamily="50" charset="-128"/>
                          <a:ea typeface="MS UI Gothic" panose="020B0600070205080204" pitchFamily="50" charset="-128"/>
                        </a:rPr>
                        <a:t>12</a:t>
                      </a: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時</a:t>
                      </a:r>
                      <a:endParaRPr kumimoji="1" lang="ja-JP" altLang="en-US" sz="1800" spc="-100" baseline="0" dirty="0">
                        <a:solidFill>
                          <a:schemeClr val="tx1"/>
                        </a:solidFill>
                        <a:latin typeface="MS UI Gothic" panose="020B0600070205080204" pitchFamily="50" charset="-128"/>
                        <a:ea typeface="MS UI Gothic" panose="020B060007020508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gridSpan="2">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令和３年</a:t>
                      </a:r>
                      <a:r>
                        <a:rPr kumimoji="1" lang="ja-JP" altLang="en-US" sz="1800" spc="-100" baseline="0" dirty="0" smtClean="0">
                          <a:solidFill>
                            <a:srgbClr val="0070C0"/>
                          </a:solidFill>
                          <a:latin typeface="MS UI Gothic" panose="020B0600070205080204" pitchFamily="50" charset="-128"/>
                          <a:ea typeface="MS UI Gothic" panose="020B0600070205080204" pitchFamily="50" charset="-128"/>
                        </a:rPr>
                        <a:t>９月</a:t>
                      </a:r>
                      <a:r>
                        <a:rPr kumimoji="1" lang="en-US" altLang="ja-JP" sz="1800" spc="-100" baseline="0" dirty="0" smtClean="0">
                          <a:solidFill>
                            <a:srgbClr val="0070C0"/>
                          </a:solidFill>
                          <a:latin typeface="MS UI Gothic" panose="020B0600070205080204" pitchFamily="50" charset="-128"/>
                          <a:ea typeface="MS UI Gothic" panose="020B0600070205080204" pitchFamily="50" charset="-128"/>
                        </a:rPr>
                        <a:t>13</a:t>
                      </a:r>
                      <a:r>
                        <a:rPr kumimoji="1" lang="ja-JP" altLang="en-US" sz="1800" spc="-100" baseline="0" dirty="0" smtClean="0">
                          <a:solidFill>
                            <a:srgbClr val="0070C0"/>
                          </a:solidFill>
                          <a:latin typeface="MS UI Gothic" panose="020B0600070205080204" pitchFamily="50" charset="-128"/>
                          <a:ea typeface="MS UI Gothic" panose="020B0600070205080204" pitchFamily="50" charset="-128"/>
                        </a:rPr>
                        <a:t>日（月）</a:t>
                      </a: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午前０時 ～ </a:t>
                      </a:r>
                      <a:r>
                        <a:rPr kumimoji="1" lang="ja-JP" altLang="en-US" sz="1800" spc="-100" baseline="0" dirty="0" smtClean="0">
                          <a:solidFill>
                            <a:srgbClr val="0070C0"/>
                          </a:solidFill>
                          <a:latin typeface="MS UI Gothic" panose="020B0600070205080204" pitchFamily="50" charset="-128"/>
                          <a:ea typeface="MS UI Gothic" panose="020B0600070205080204" pitchFamily="50" charset="-128"/>
                        </a:rPr>
                        <a:t>９月</a:t>
                      </a:r>
                      <a:r>
                        <a:rPr kumimoji="1" lang="en-US" altLang="ja-JP" sz="1800" spc="-100" baseline="0" dirty="0" smtClean="0">
                          <a:solidFill>
                            <a:srgbClr val="0070C0"/>
                          </a:solidFill>
                          <a:latin typeface="MS UI Gothic" panose="020B0600070205080204" pitchFamily="50" charset="-128"/>
                          <a:ea typeface="MS UI Gothic" panose="020B0600070205080204" pitchFamily="50" charset="-128"/>
                        </a:rPr>
                        <a:t>30</a:t>
                      </a:r>
                      <a:r>
                        <a:rPr kumimoji="1" lang="ja-JP" altLang="en-US" sz="1800" spc="-100" baseline="0" dirty="0" smtClean="0">
                          <a:solidFill>
                            <a:srgbClr val="0070C0"/>
                          </a:solidFill>
                          <a:latin typeface="MS UI Gothic" panose="020B0600070205080204" pitchFamily="50" charset="-128"/>
                          <a:ea typeface="MS UI Gothic" panose="020B0600070205080204" pitchFamily="50" charset="-128"/>
                        </a:rPr>
                        <a:t>日（木）</a:t>
                      </a: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午後</a:t>
                      </a:r>
                      <a:r>
                        <a:rPr kumimoji="1" lang="en-US" altLang="ja-JP" sz="1800" spc="-100" baseline="0" dirty="0" smtClean="0">
                          <a:solidFill>
                            <a:schemeClr val="tx1"/>
                          </a:solidFill>
                          <a:latin typeface="MS UI Gothic" panose="020B0600070205080204" pitchFamily="50" charset="-128"/>
                          <a:ea typeface="MS UI Gothic" panose="020B0600070205080204" pitchFamily="50" charset="-128"/>
                        </a:rPr>
                        <a:t>12</a:t>
                      </a: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時</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494507008"/>
                  </a:ext>
                </a:extLst>
              </a:tr>
              <a:tr h="489334">
                <a:tc rowSpan="8">
                  <a:txBody>
                    <a:bodyPr/>
                    <a:lstStyle/>
                    <a:p>
                      <a:pPr algn="ctr">
                        <a:lnSpc>
                          <a:spcPts val="1800"/>
                        </a:lnSpc>
                      </a:pP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要請の</a:t>
                      </a:r>
                      <a:endParaRPr kumimoji="1" lang="en-US" altLang="ja-JP" sz="1800" spc="-100" baseline="0" dirty="0" smtClean="0">
                        <a:solidFill>
                          <a:schemeClr val="tx1"/>
                        </a:solidFill>
                        <a:latin typeface="MS UI Gothic" panose="020B0600070205080204" pitchFamily="50" charset="-128"/>
                        <a:ea typeface="MS UI Gothic" panose="020B0600070205080204" pitchFamily="50" charset="-128"/>
                      </a:endParaRPr>
                    </a:p>
                    <a:p>
                      <a:pPr algn="ctr">
                        <a:lnSpc>
                          <a:spcPts val="1800"/>
                        </a:lnSpc>
                      </a:pPr>
                      <a:r>
                        <a:rPr kumimoji="1" lang="ja-JP" altLang="en-US" sz="1800" spc="-100" baseline="0" dirty="0" smtClean="0">
                          <a:solidFill>
                            <a:schemeClr val="tx1"/>
                          </a:solidFill>
                          <a:latin typeface="MS UI Gothic" panose="020B0600070205080204" pitchFamily="50" charset="-128"/>
                          <a:ea typeface="MS UI Gothic" panose="020B0600070205080204" pitchFamily="50" charset="-128"/>
                        </a:rPr>
                        <a:t>内容</a:t>
                      </a:r>
                      <a:endParaRPr kumimoji="1" lang="en-US" altLang="ja-JP" sz="1800" spc="-100" baseline="0" dirty="0" smtClean="0">
                        <a:solidFill>
                          <a:schemeClr val="tx1"/>
                        </a:solidFill>
                        <a:latin typeface="MS UI Gothic" panose="020B0600070205080204" pitchFamily="50" charset="-128"/>
                        <a:ea typeface="MS UI Gothic" panose="020B0600070205080204" pitchFamily="50" charset="-128"/>
                      </a:endParaRP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179388" indent="-179388" algn="ctr">
                        <a:lnSpc>
                          <a:spcPts val="2000"/>
                        </a:lnSpc>
                      </a:pPr>
                      <a:r>
                        <a:rPr kumimoji="1" lang="ja-JP" altLang="en-US" sz="2000" dirty="0" smtClean="0">
                          <a:solidFill>
                            <a:srgbClr val="0070C0"/>
                          </a:solidFill>
                          <a:latin typeface="MS UI Gothic" panose="020B0600070205080204" pitchFamily="50" charset="-128"/>
                          <a:ea typeface="MS UI Gothic" panose="020B0600070205080204" pitchFamily="50" charset="-128"/>
                        </a:rPr>
                        <a:t>９月</a:t>
                      </a:r>
                      <a:r>
                        <a:rPr kumimoji="1" lang="en-US" altLang="ja-JP" sz="2000" dirty="0" smtClean="0">
                          <a:solidFill>
                            <a:srgbClr val="0070C0"/>
                          </a:solidFill>
                          <a:latin typeface="MS UI Gothic" panose="020B0600070205080204" pitchFamily="50" charset="-128"/>
                          <a:ea typeface="MS UI Gothic" panose="020B0600070205080204" pitchFamily="50" charset="-128"/>
                        </a:rPr>
                        <a:t>24</a:t>
                      </a:r>
                      <a:r>
                        <a:rPr kumimoji="1" lang="ja-JP" altLang="en-US" sz="2000" dirty="0" smtClean="0">
                          <a:solidFill>
                            <a:srgbClr val="0070C0"/>
                          </a:solidFill>
                          <a:latin typeface="MS UI Gothic" panose="020B0600070205080204" pitchFamily="50" charset="-128"/>
                          <a:ea typeface="MS UI Gothic" panose="020B0600070205080204" pitchFamily="50" charset="-128"/>
                        </a:rPr>
                        <a:t>日（金）まで</a:t>
                      </a:r>
                      <a:endParaRPr kumimoji="1" lang="en-US" altLang="ja-JP" sz="2000" dirty="0" smtClean="0">
                        <a:solidFill>
                          <a:srgbClr val="0070C0"/>
                        </a:solidFill>
                        <a:latin typeface="MS UI Gothic" panose="020B0600070205080204" pitchFamily="50" charset="-128"/>
                        <a:ea typeface="MS UI Gothic" panose="020B0600070205080204"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79388" indent="-179388" algn="ctr">
                        <a:lnSpc>
                          <a:spcPts val="2000"/>
                        </a:lnSpc>
                      </a:pPr>
                      <a:r>
                        <a:rPr kumimoji="1" lang="ja-JP" altLang="en-US" sz="2000" b="1" dirty="0" smtClean="0">
                          <a:solidFill>
                            <a:srgbClr val="C00000"/>
                          </a:solidFill>
                          <a:latin typeface="MS UI Gothic" panose="020B0600070205080204" pitchFamily="50" charset="-128"/>
                          <a:ea typeface="MS UI Gothic" panose="020B0600070205080204" pitchFamily="50" charset="-128"/>
                        </a:rPr>
                        <a:t>９月</a:t>
                      </a:r>
                      <a:r>
                        <a:rPr kumimoji="1" lang="en-US" altLang="ja-JP" sz="2000" b="1" dirty="0" smtClean="0">
                          <a:solidFill>
                            <a:srgbClr val="C00000"/>
                          </a:solidFill>
                          <a:latin typeface="MS UI Gothic" panose="020B0600070205080204" pitchFamily="50" charset="-128"/>
                          <a:ea typeface="MS UI Gothic" panose="020B0600070205080204" pitchFamily="50" charset="-128"/>
                        </a:rPr>
                        <a:t>25</a:t>
                      </a:r>
                      <a:r>
                        <a:rPr kumimoji="1" lang="ja-JP" altLang="en-US" sz="2000" b="1" dirty="0" smtClean="0">
                          <a:solidFill>
                            <a:srgbClr val="C00000"/>
                          </a:solidFill>
                          <a:latin typeface="MS UI Gothic" panose="020B0600070205080204" pitchFamily="50" charset="-128"/>
                          <a:ea typeface="MS UI Gothic" panose="020B0600070205080204" pitchFamily="50" charset="-128"/>
                        </a:rPr>
                        <a:t>日（土）以降</a:t>
                      </a:r>
                      <a:endParaRPr kumimoji="1" lang="en-US" altLang="ja-JP" sz="2000" b="1" dirty="0" smtClean="0">
                        <a:solidFill>
                          <a:srgbClr val="C00000"/>
                        </a:solidFill>
                        <a:latin typeface="MS UI Gothic" panose="020B0600070205080204" pitchFamily="50" charset="-128"/>
                        <a:ea typeface="MS UI Gothic" panose="020B060007020508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79388" indent="-179388" algn="ctr">
                        <a:lnSpc>
                          <a:spcPts val="2000"/>
                        </a:lnSpc>
                      </a:pPr>
                      <a:r>
                        <a:rPr kumimoji="1" lang="ja-JP" altLang="en-US" sz="2000" dirty="0" smtClean="0">
                          <a:solidFill>
                            <a:srgbClr val="0070C0"/>
                          </a:solidFill>
                          <a:latin typeface="MS UI Gothic" panose="020B0600070205080204" pitchFamily="50" charset="-128"/>
                          <a:ea typeface="MS UI Gothic" panose="020B0600070205080204" pitchFamily="50" charset="-128"/>
                        </a:rPr>
                        <a:t>９月</a:t>
                      </a:r>
                      <a:r>
                        <a:rPr kumimoji="1" lang="en-US" altLang="ja-JP" sz="2000" dirty="0" smtClean="0">
                          <a:solidFill>
                            <a:srgbClr val="0070C0"/>
                          </a:solidFill>
                          <a:latin typeface="MS UI Gothic" panose="020B0600070205080204" pitchFamily="50" charset="-128"/>
                          <a:ea typeface="MS UI Gothic" panose="020B0600070205080204" pitchFamily="50" charset="-128"/>
                        </a:rPr>
                        <a:t>24</a:t>
                      </a:r>
                      <a:r>
                        <a:rPr kumimoji="1" lang="ja-JP" altLang="en-US" sz="2000" dirty="0" smtClean="0">
                          <a:solidFill>
                            <a:srgbClr val="0070C0"/>
                          </a:solidFill>
                          <a:latin typeface="MS UI Gothic" panose="020B0600070205080204" pitchFamily="50" charset="-128"/>
                          <a:ea typeface="MS UI Gothic" panose="020B0600070205080204" pitchFamily="50" charset="-128"/>
                        </a:rPr>
                        <a:t>日（金）まで</a:t>
                      </a:r>
                      <a:endParaRPr kumimoji="1" lang="en-US" altLang="ja-JP" sz="2000" dirty="0" smtClean="0">
                        <a:solidFill>
                          <a:srgbClr val="0070C0"/>
                        </a:solidFill>
                        <a:latin typeface="MS UI Gothic" panose="020B0600070205080204" pitchFamily="50" charset="-128"/>
                        <a:ea typeface="MS UI Gothic" panose="020B0600070205080204"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79388" indent="-179388" algn="ctr">
                        <a:lnSpc>
                          <a:spcPts val="2000"/>
                        </a:lnSpc>
                      </a:pPr>
                      <a:r>
                        <a:rPr kumimoji="1" lang="ja-JP" altLang="en-US" sz="2000" b="1" dirty="0" smtClean="0">
                          <a:solidFill>
                            <a:srgbClr val="C00000"/>
                          </a:solidFill>
                          <a:latin typeface="MS UI Gothic" panose="020B0600070205080204" pitchFamily="50" charset="-128"/>
                          <a:ea typeface="MS UI Gothic" panose="020B0600070205080204" pitchFamily="50" charset="-128"/>
                        </a:rPr>
                        <a:t>９月</a:t>
                      </a:r>
                      <a:r>
                        <a:rPr kumimoji="1" lang="en-US" altLang="ja-JP" sz="2000" b="1" dirty="0" smtClean="0">
                          <a:solidFill>
                            <a:srgbClr val="C00000"/>
                          </a:solidFill>
                          <a:latin typeface="MS UI Gothic" panose="020B0600070205080204" pitchFamily="50" charset="-128"/>
                          <a:ea typeface="MS UI Gothic" panose="020B0600070205080204" pitchFamily="50" charset="-128"/>
                        </a:rPr>
                        <a:t>25</a:t>
                      </a:r>
                      <a:r>
                        <a:rPr kumimoji="1" lang="ja-JP" altLang="en-US" sz="2000" b="1" dirty="0" smtClean="0">
                          <a:solidFill>
                            <a:srgbClr val="C00000"/>
                          </a:solidFill>
                          <a:latin typeface="MS UI Gothic" panose="020B0600070205080204" pitchFamily="50" charset="-128"/>
                          <a:ea typeface="MS UI Gothic" panose="020B0600070205080204" pitchFamily="50" charset="-128"/>
                        </a:rPr>
                        <a:t>日（土）以降</a:t>
                      </a:r>
                      <a:endParaRPr kumimoji="1" lang="en-US" altLang="ja-JP" sz="2000" b="1" dirty="0" smtClean="0">
                        <a:solidFill>
                          <a:srgbClr val="C00000"/>
                        </a:solidFill>
                        <a:latin typeface="MS UI Gothic" panose="020B0600070205080204" pitchFamily="50" charset="-128"/>
                        <a:ea typeface="MS UI Gothic" panose="020B060007020508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10668123"/>
                  </a:ext>
                </a:extLst>
              </a:tr>
              <a:tr h="365068">
                <a:tc vMerge="1">
                  <a:txBody>
                    <a:bodyPr/>
                    <a:lstStyle/>
                    <a:p>
                      <a:endParaRPr kumimoji="1" lang="ja-JP" altLang="en-US"/>
                    </a:p>
                  </a:txBody>
                  <a:tcPr/>
                </a:tc>
                <a:tc gridSpan="2">
                  <a:txBody>
                    <a:bodyPr/>
                    <a:lstStyle/>
                    <a:p>
                      <a:pPr marL="179388" marR="0" lvl="0" indent="-179388" algn="l" defTabSz="914400" rtl="0" eaLnBrk="1" fontAlgn="auto" latinLnBrk="0" hangingPunct="1">
                        <a:lnSpc>
                          <a:spcPts val="2000"/>
                        </a:lnSpc>
                        <a:spcBef>
                          <a:spcPts val="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a:t>
                      </a:r>
                      <a:r>
                        <a:rPr kumimoji="1" lang="ja-JP" altLang="en-US" sz="1700" spc="-100" baseline="0" dirty="0" smtClean="0">
                          <a:solidFill>
                            <a:schemeClr val="tx1"/>
                          </a:solidFill>
                          <a:latin typeface="MS UI Gothic" panose="020B0600070205080204" pitchFamily="50" charset="-128"/>
                          <a:ea typeface="MS UI Gothic" panose="020B0600070205080204" pitchFamily="50" charset="-128"/>
                        </a:rPr>
                        <a:t>夜間営業している飲食店に対し、営業時間短縮の要請</a:t>
                      </a:r>
                      <a:endParaRPr kumimoji="1" lang="en-US" altLang="ja-JP" sz="1700" spc="-100" baseline="0" dirty="0" smtClean="0">
                        <a:solidFill>
                          <a:schemeClr val="tx1"/>
                        </a:solidFill>
                        <a:latin typeface="MS UI Gothic" panose="020B0600070205080204" pitchFamily="50" charset="-128"/>
                        <a:ea typeface="MS UI Gothic" panose="020B0600070205080204" pitchFamily="50"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179388" indent="-179388">
                        <a:lnSpc>
                          <a:spcPts val="2000"/>
                        </a:lnSpc>
                      </a:pPr>
                      <a:endParaRPr kumimoji="1" lang="en-US" altLang="ja-JP" sz="1800" dirty="0" smtClean="0">
                        <a:solidFill>
                          <a:schemeClr val="tx1"/>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marL="179388" marR="0" lvl="0" indent="-179388" algn="l" defTabSz="914400" rtl="0" eaLnBrk="1" fontAlgn="auto" latinLnBrk="0" hangingPunct="1">
                        <a:lnSpc>
                          <a:spcPts val="2000"/>
                        </a:lnSpc>
                        <a:spcBef>
                          <a:spcPts val="0"/>
                        </a:spcBef>
                        <a:spcAft>
                          <a:spcPts val="0"/>
                        </a:spcAft>
                        <a:buClrTx/>
                        <a:buSzTx/>
                        <a:buFontTx/>
                        <a:buNone/>
                        <a:tabLst/>
                        <a:defRPr/>
                      </a:pPr>
                      <a:r>
                        <a:rPr kumimoji="1" lang="ja-JP" altLang="en-US" sz="1700" spc="-160" dirty="0" smtClean="0">
                          <a:solidFill>
                            <a:schemeClr val="tx1"/>
                          </a:solidFill>
                          <a:latin typeface="MS UI Gothic" panose="020B0600070205080204" pitchFamily="50" charset="-128"/>
                          <a:ea typeface="MS UI Gothic" panose="020B0600070205080204" pitchFamily="50" charset="-128"/>
                        </a:rPr>
                        <a:t>✓　</a:t>
                      </a:r>
                      <a:r>
                        <a:rPr kumimoji="1" lang="ja-JP" altLang="en-US" sz="1700" spc="-160" baseline="0" dirty="0" smtClean="0">
                          <a:solidFill>
                            <a:schemeClr val="tx1"/>
                          </a:solidFill>
                          <a:latin typeface="MS UI Gothic" panose="020B0600070205080204" pitchFamily="50" charset="-128"/>
                          <a:ea typeface="MS UI Gothic" panose="020B0600070205080204" pitchFamily="50" charset="-128"/>
                        </a:rPr>
                        <a:t>夜間営業している飲食店に対し、営業時間短縮の協力要請</a:t>
                      </a:r>
                      <a:endParaRPr kumimoji="1" lang="en-US" altLang="ja-JP" sz="1700" spc="-160" baseline="0" dirty="0" smtClean="0">
                        <a:solidFill>
                          <a:schemeClr val="tx1"/>
                        </a:solidFill>
                        <a:latin typeface="MS UI Gothic" panose="020B0600070205080204" pitchFamily="50" charset="-128"/>
                        <a:ea typeface="MS UI Gothic" panose="020B0600070205080204" pitchFamily="50"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marL="179388" indent="-179388">
                        <a:lnSpc>
                          <a:spcPts val="2000"/>
                        </a:lnSpc>
                      </a:pPr>
                      <a:endParaRPr kumimoji="1" lang="ja-JP" altLang="en-US" sz="1800" spc="-200" baseline="0" dirty="0" smtClean="0">
                        <a:solidFill>
                          <a:schemeClr val="tx1"/>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0183106"/>
                  </a:ext>
                </a:extLst>
              </a:tr>
              <a:tr h="299720">
                <a:tc vMerge="1">
                  <a:txBody>
                    <a:bodyPr/>
                    <a:lstStyle/>
                    <a:p>
                      <a:endParaRPr kumimoji="1" lang="ja-JP" altLang="en-US"/>
                    </a:p>
                  </a:txBody>
                  <a:tcPr/>
                </a:tc>
                <a:tc gridSpan="2">
                  <a:txBody>
                    <a:bodyPr/>
                    <a:lstStyle/>
                    <a:p>
                      <a:pPr marL="179388" marR="0" lvl="0" indent="-179388" algn="l" defTabSz="914400" rtl="0" eaLnBrk="1" fontAlgn="auto" latinLnBrk="0" hangingPunct="1">
                        <a:lnSpc>
                          <a:spcPts val="2000"/>
                        </a:lnSpc>
                        <a:spcBef>
                          <a:spcPts val="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営業時間は、午前５時から</a:t>
                      </a:r>
                      <a:r>
                        <a:rPr kumimoji="1" lang="ja-JP" altLang="en-US" sz="1700" dirty="0" smtClean="0">
                          <a:solidFill>
                            <a:srgbClr val="0070C0"/>
                          </a:solidFill>
                          <a:latin typeface="MS UI Gothic" panose="020B0600070205080204" pitchFamily="50" charset="-128"/>
                          <a:ea typeface="MS UI Gothic" panose="020B0600070205080204" pitchFamily="50" charset="-128"/>
                        </a:rPr>
                        <a:t>午後８時まで</a:t>
                      </a:r>
                      <a:r>
                        <a:rPr kumimoji="1" lang="ja-JP" altLang="en-US" sz="1700" dirty="0" smtClean="0">
                          <a:solidFill>
                            <a:schemeClr val="tx1"/>
                          </a:solidFill>
                          <a:latin typeface="MS UI Gothic" panose="020B0600070205080204" pitchFamily="50" charset="-128"/>
                          <a:ea typeface="MS UI Gothic" panose="020B0600070205080204" pitchFamily="50" charset="-128"/>
                        </a:rPr>
                        <a:t>に限る</a:t>
                      </a:r>
                      <a:endParaRPr kumimoji="1" lang="en-US" altLang="ja-JP" sz="1700" dirty="0" smtClean="0">
                        <a:solidFill>
                          <a:schemeClr val="tx1"/>
                        </a:solidFill>
                        <a:latin typeface="MS UI Gothic" panose="020B0600070205080204" pitchFamily="50" charset="-128"/>
                        <a:ea typeface="MS UI Gothic" panose="020B0600070205080204" pitchFamily="50"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179388" indent="-179388">
                        <a:lnSpc>
                          <a:spcPts val="2000"/>
                        </a:lnSpc>
                      </a:pPr>
                      <a:endParaRPr kumimoji="1" lang="en-US" altLang="ja-JP" sz="1800" dirty="0" smtClean="0">
                        <a:solidFill>
                          <a:schemeClr val="tx1"/>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a:txBody>
                    <a:bodyPr/>
                    <a:lstStyle/>
                    <a:p>
                      <a:pPr marL="179388" marR="0" lvl="0" indent="-179388" algn="l" defTabSz="914400" rtl="0" eaLnBrk="1" fontAlgn="auto" latinLnBrk="0" hangingPunct="1">
                        <a:lnSpc>
                          <a:spcPts val="2000"/>
                        </a:lnSpc>
                        <a:spcBef>
                          <a:spcPts val="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営業時間は、午前５時から</a:t>
                      </a:r>
                      <a:r>
                        <a:rPr kumimoji="1" lang="ja-JP" altLang="en-US" sz="1700" dirty="0" smtClean="0">
                          <a:solidFill>
                            <a:srgbClr val="0070C0"/>
                          </a:solidFill>
                          <a:latin typeface="MS UI Gothic" panose="020B0600070205080204" pitchFamily="50" charset="-128"/>
                          <a:ea typeface="MS UI Gothic" panose="020B0600070205080204" pitchFamily="50" charset="-128"/>
                        </a:rPr>
                        <a:t>午後８時まで</a:t>
                      </a:r>
                      <a:r>
                        <a:rPr kumimoji="1" lang="ja-JP" altLang="en-US" sz="1700" dirty="0" smtClean="0">
                          <a:solidFill>
                            <a:schemeClr val="tx1"/>
                          </a:solidFill>
                          <a:latin typeface="MS UI Gothic" panose="020B0600070205080204" pitchFamily="50" charset="-128"/>
                          <a:ea typeface="MS UI Gothic" panose="020B0600070205080204" pitchFamily="50" charset="-128"/>
                        </a:rPr>
                        <a:t>に限る</a:t>
                      </a:r>
                      <a:endParaRPr kumimoji="1" lang="en-US" altLang="ja-JP" sz="1700" dirty="0" smtClean="0">
                        <a:solidFill>
                          <a:schemeClr val="tx1"/>
                        </a:solidFill>
                        <a:latin typeface="MS UI Gothic" panose="020B0600070205080204" pitchFamily="50" charset="-128"/>
                        <a:ea typeface="MS UI Gothic" panose="020B0600070205080204" pitchFamily="50" charset="-128"/>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2">
                  <a:txBody>
                    <a:bodyPr/>
                    <a:lstStyle/>
                    <a:p>
                      <a:pPr marL="179388" marR="0" lvl="0" indent="-179388" algn="l" defTabSz="914400" rtl="0" eaLnBrk="1" fontAlgn="auto" latinLnBrk="0" hangingPunct="1">
                        <a:lnSpc>
                          <a:spcPts val="2000"/>
                        </a:lnSpc>
                        <a:spcBef>
                          <a:spcPts val="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営業時間は、午前５時から</a:t>
                      </a:r>
                      <a:r>
                        <a:rPr kumimoji="1" lang="ja-JP" altLang="en-US" sz="1700" b="1" dirty="0" smtClean="0">
                          <a:solidFill>
                            <a:srgbClr val="C00000"/>
                          </a:solidFill>
                          <a:latin typeface="MS UI Gothic" panose="020B0600070205080204" pitchFamily="50" charset="-128"/>
                          <a:ea typeface="MS UI Gothic" panose="020B0600070205080204" pitchFamily="50" charset="-128"/>
                        </a:rPr>
                        <a:t>午後９時まで</a:t>
                      </a:r>
                      <a:r>
                        <a:rPr kumimoji="1" lang="ja-JP" altLang="en-US" sz="1700" dirty="0" smtClean="0">
                          <a:solidFill>
                            <a:schemeClr val="tx1"/>
                          </a:solidFill>
                          <a:latin typeface="MS UI Gothic" panose="020B0600070205080204" pitchFamily="50" charset="-128"/>
                          <a:ea typeface="MS UI Gothic" panose="020B0600070205080204" pitchFamily="50" charset="-128"/>
                        </a:rPr>
                        <a:t>に限る</a:t>
                      </a:r>
                      <a:endParaRPr kumimoji="1" lang="en-US" altLang="ja-JP" sz="1700" dirty="0" smtClean="0">
                        <a:solidFill>
                          <a:schemeClr val="tx1"/>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881801784"/>
                  </a:ext>
                </a:extLst>
              </a:tr>
              <a:tr h="276860">
                <a:tc vMerge="1">
                  <a:txBody>
                    <a:bodyPr/>
                    <a:lstStyle/>
                    <a:p>
                      <a:endParaRPr kumimoji="1" lang="ja-JP" altLang="en-US"/>
                    </a:p>
                  </a:txBody>
                  <a:tcPr/>
                </a:tc>
                <a:tc rowSpan="2" gridSpan="2">
                  <a:txBody>
                    <a:bodyPr/>
                    <a:lstStyle/>
                    <a:p>
                      <a:pPr marL="179388" marR="0" lvl="0" indent="-179388" algn="l" defTabSz="914400" rtl="0" eaLnBrk="1" fontAlgn="auto" latinLnBrk="0" hangingPunct="1">
                        <a:lnSpc>
                          <a:spcPts val="2000"/>
                        </a:lnSpc>
                        <a:spcBef>
                          <a:spcPts val="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a:t>
                      </a:r>
                      <a:r>
                        <a:rPr kumimoji="1" lang="ja-JP" altLang="en-US" sz="1700" spc="20" baseline="0" dirty="0" smtClean="0">
                          <a:solidFill>
                            <a:schemeClr val="tx1"/>
                          </a:solidFill>
                          <a:latin typeface="MS UI Gothic" panose="020B0600070205080204" pitchFamily="50" charset="-128"/>
                          <a:ea typeface="MS UI Gothic" panose="020B0600070205080204" pitchFamily="50" charset="-128"/>
                        </a:rPr>
                        <a:t>飲食を主として業としている店舗への</a:t>
                      </a:r>
                      <a:r>
                        <a:rPr kumimoji="1" lang="en-US" altLang="ja-JP" sz="1700" spc="20" baseline="0" dirty="0" smtClean="0">
                          <a:solidFill>
                            <a:schemeClr val="tx1"/>
                          </a:solidFill>
                          <a:latin typeface="MS UI Gothic" panose="020B0600070205080204" pitchFamily="50" charset="-128"/>
                          <a:ea typeface="MS UI Gothic" panose="020B0600070205080204" pitchFamily="50" charset="-128"/>
                        </a:rPr>
                        <a:t>『</a:t>
                      </a:r>
                      <a:r>
                        <a:rPr kumimoji="1" lang="ja-JP" altLang="en-US" sz="1700" spc="20" baseline="0" dirty="0" smtClean="0">
                          <a:solidFill>
                            <a:schemeClr val="tx1"/>
                          </a:solidFill>
                          <a:latin typeface="MS UI Gothic" panose="020B0600070205080204" pitchFamily="50" charset="-128"/>
                          <a:ea typeface="MS UI Gothic" panose="020B0600070205080204" pitchFamily="50" charset="-128"/>
                        </a:rPr>
                        <a:t>カラオケ設備の利用自粛</a:t>
                      </a:r>
                      <a:r>
                        <a:rPr kumimoji="1" lang="en-US" altLang="ja-JP" sz="1700" spc="20" baseline="0" dirty="0" smtClean="0">
                          <a:solidFill>
                            <a:schemeClr val="tx1"/>
                          </a:solidFill>
                          <a:latin typeface="MS UI Gothic" panose="020B0600070205080204" pitchFamily="50" charset="-128"/>
                          <a:ea typeface="MS UI Gothic" panose="020B0600070205080204" pitchFamily="50" charset="-128"/>
                        </a:rPr>
                        <a:t>』</a:t>
                      </a:r>
                      <a:r>
                        <a:rPr kumimoji="1" lang="ja-JP" altLang="en-US" sz="1700" spc="20" baseline="0" dirty="0" smtClean="0">
                          <a:solidFill>
                            <a:schemeClr val="tx1"/>
                          </a:solidFill>
                          <a:latin typeface="MS UI Gothic" panose="020B0600070205080204" pitchFamily="50" charset="-128"/>
                          <a:ea typeface="MS UI Gothic" panose="020B0600070205080204" pitchFamily="50" charset="-128"/>
                        </a:rPr>
                        <a:t>を要請</a:t>
                      </a:r>
                      <a:endParaRPr kumimoji="1" lang="en-US" altLang="ja-JP" sz="1700" spc="20" baseline="0" dirty="0" smtClean="0">
                        <a:solidFill>
                          <a:schemeClr val="tx1"/>
                        </a:solidFill>
                        <a:latin typeface="MS UI Gothic" panose="020B0600070205080204" pitchFamily="50" charset="-128"/>
                        <a:ea typeface="MS UI Gothic" panose="020B0600070205080204" pitchFamily="50"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57592962"/>
                  </a:ext>
                </a:extLst>
              </a:tr>
              <a:tr h="322580">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rowSpan="2">
                  <a:txBody>
                    <a:bodyPr/>
                    <a:lstStyle/>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a:t>
                      </a:r>
                      <a:r>
                        <a:rPr kumimoji="1" lang="en-US" altLang="ja-JP" sz="1700" spc="-200" dirty="0" smtClean="0">
                          <a:solidFill>
                            <a:schemeClr val="tx1"/>
                          </a:solidFill>
                          <a:latin typeface="MS UI Gothic" panose="020B0600070205080204" pitchFamily="50" charset="-128"/>
                          <a:ea typeface="MS UI Gothic" panose="020B0600070205080204" pitchFamily="50" charset="-128"/>
                        </a:rPr>
                        <a:t>『</a:t>
                      </a:r>
                      <a:r>
                        <a:rPr kumimoji="1" lang="ja-JP" altLang="en-US" sz="1700" spc="-200" baseline="0" dirty="0" smtClean="0">
                          <a:solidFill>
                            <a:schemeClr val="tx1"/>
                          </a:solidFill>
                          <a:latin typeface="MS UI Gothic" panose="020B0600070205080204" pitchFamily="50" charset="-128"/>
                          <a:ea typeface="MS UI Gothic" panose="020B0600070205080204" pitchFamily="50" charset="-128"/>
                        </a:rPr>
                        <a:t>酒類の提供</a:t>
                      </a:r>
                      <a:r>
                        <a:rPr kumimoji="1" lang="en-US" altLang="ja-JP" sz="1700" spc="-200" baseline="0" dirty="0" smtClean="0">
                          <a:solidFill>
                            <a:schemeClr val="tx1"/>
                          </a:solidFill>
                          <a:latin typeface="MS UI Gothic" panose="020B0600070205080204" pitchFamily="50" charset="-128"/>
                          <a:ea typeface="MS UI Gothic" panose="020B0600070205080204" pitchFamily="50" charset="-128"/>
                        </a:rPr>
                        <a:t>』</a:t>
                      </a:r>
                      <a:r>
                        <a:rPr kumimoji="1" lang="ja-JP" altLang="en-US" sz="1700" spc="-200" baseline="0" dirty="0" smtClean="0">
                          <a:solidFill>
                            <a:schemeClr val="tx1"/>
                          </a:solidFill>
                          <a:latin typeface="MS UI Gothic" panose="020B0600070205080204" pitchFamily="50" charset="-128"/>
                          <a:ea typeface="MS UI Gothic" panose="020B0600070205080204" pitchFamily="50" charset="-128"/>
                        </a:rPr>
                        <a:t>は</a:t>
                      </a:r>
                      <a:r>
                        <a:rPr kumimoji="1" lang="ja-JP" altLang="en-US" sz="1700" spc="-200" baseline="0" dirty="0" smtClean="0">
                          <a:solidFill>
                            <a:srgbClr val="0070C0"/>
                          </a:solidFill>
                          <a:latin typeface="MS UI Gothic" panose="020B0600070205080204" pitchFamily="50" charset="-128"/>
                          <a:ea typeface="MS UI Gothic" panose="020B0600070205080204" pitchFamily="50" charset="-128"/>
                        </a:rPr>
                        <a:t>午後７時まで</a:t>
                      </a:r>
                      <a:endParaRPr kumimoji="1" lang="en-US" altLang="ja-JP" sz="1700" spc="-200" baseline="0" dirty="0" smtClean="0">
                        <a:solidFill>
                          <a:srgbClr val="0070C0"/>
                        </a:solidFill>
                        <a:latin typeface="MS UI Gothic" panose="020B0600070205080204" pitchFamily="50" charset="-128"/>
                        <a:ea typeface="MS UI Gothic" panose="020B0600070205080204"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2">
                  <a:txBody>
                    <a:bodyPr/>
                    <a:lstStyle/>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a:t>
                      </a:r>
                      <a:r>
                        <a:rPr kumimoji="1" lang="en-US" altLang="ja-JP" sz="1700" spc="-200" dirty="0" smtClean="0">
                          <a:solidFill>
                            <a:schemeClr val="tx1"/>
                          </a:solidFill>
                          <a:latin typeface="MS UI Gothic" panose="020B0600070205080204" pitchFamily="50" charset="-128"/>
                          <a:ea typeface="MS UI Gothic" panose="020B0600070205080204" pitchFamily="50" charset="-128"/>
                        </a:rPr>
                        <a:t>『</a:t>
                      </a:r>
                      <a:r>
                        <a:rPr kumimoji="1" lang="ja-JP" altLang="en-US" sz="1700" spc="-200" baseline="0" dirty="0" smtClean="0">
                          <a:solidFill>
                            <a:schemeClr val="tx1"/>
                          </a:solidFill>
                          <a:latin typeface="MS UI Gothic" panose="020B0600070205080204" pitchFamily="50" charset="-128"/>
                          <a:ea typeface="MS UI Gothic" panose="020B0600070205080204" pitchFamily="50" charset="-128"/>
                        </a:rPr>
                        <a:t>酒類の提供</a:t>
                      </a:r>
                      <a:r>
                        <a:rPr kumimoji="1" lang="en-US" altLang="ja-JP" sz="1700" spc="-200" baseline="0" dirty="0" smtClean="0">
                          <a:solidFill>
                            <a:schemeClr val="tx1"/>
                          </a:solidFill>
                          <a:latin typeface="MS UI Gothic" panose="020B0600070205080204" pitchFamily="50" charset="-128"/>
                          <a:ea typeface="MS UI Gothic" panose="020B0600070205080204" pitchFamily="50" charset="-128"/>
                        </a:rPr>
                        <a:t>』</a:t>
                      </a:r>
                      <a:r>
                        <a:rPr kumimoji="1" lang="ja-JP" altLang="en-US" sz="1700" spc="-200" baseline="0" dirty="0" smtClean="0">
                          <a:solidFill>
                            <a:schemeClr val="tx1"/>
                          </a:solidFill>
                          <a:latin typeface="MS UI Gothic" panose="020B0600070205080204" pitchFamily="50" charset="-128"/>
                          <a:ea typeface="MS UI Gothic" panose="020B0600070205080204" pitchFamily="50" charset="-128"/>
                        </a:rPr>
                        <a:t>は</a:t>
                      </a:r>
                      <a:r>
                        <a:rPr kumimoji="1" lang="ja-JP" altLang="en-US" sz="1700" b="1" spc="-200" baseline="0" dirty="0" smtClean="0">
                          <a:solidFill>
                            <a:srgbClr val="C00000"/>
                          </a:solidFill>
                          <a:latin typeface="MS UI Gothic" panose="020B0600070205080204" pitchFamily="50" charset="-128"/>
                          <a:ea typeface="MS UI Gothic" panose="020B0600070205080204" pitchFamily="50" charset="-128"/>
                        </a:rPr>
                        <a:t>午後８時まで</a:t>
                      </a:r>
                      <a:endParaRPr kumimoji="1" lang="en-US" altLang="ja-JP" sz="1700" b="1" spc="-200" baseline="0" dirty="0" smtClean="0">
                        <a:solidFill>
                          <a:srgbClr val="C00000"/>
                        </a:solidFill>
                        <a:latin typeface="MS UI Gothic" panose="020B0600070205080204" pitchFamily="50" charset="-128"/>
                        <a:ea typeface="MS UI Gothic" panose="020B060007020508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016002033"/>
                  </a:ext>
                </a:extLst>
              </a:tr>
              <a:tr h="225224">
                <a:tc vMerge="1">
                  <a:txBody>
                    <a:bodyPr/>
                    <a:lstStyle/>
                    <a:p>
                      <a:endParaRPr kumimoji="1" lang="ja-JP" altLang="en-US"/>
                    </a:p>
                  </a:txBody>
                  <a:tcPr/>
                </a:tc>
                <a:tc rowSpan="2">
                  <a:txBody>
                    <a:bodyPr/>
                    <a:lstStyle/>
                    <a:p>
                      <a:pPr marL="179388" marR="0" lvl="0" indent="-179388" algn="l" defTabSz="914400" rtl="0" eaLnBrk="1" fontAlgn="auto" latinLnBrk="0" hangingPunct="1">
                        <a:lnSpc>
                          <a:spcPts val="2000"/>
                        </a:lnSpc>
                        <a:spcBef>
                          <a:spcPts val="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a:t>
                      </a:r>
                      <a:r>
                        <a:rPr kumimoji="1" lang="en-US" altLang="ja-JP" sz="1700" dirty="0" smtClean="0">
                          <a:solidFill>
                            <a:schemeClr val="tx1"/>
                          </a:solidFill>
                          <a:latin typeface="MS UI Gothic" panose="020B0600070205080204" pitchFamily="50" charset="-128"/>
                          <a:ea typeface="MS UI Gothic" panose="020B0600070205080204" pitchFamily="50" charset="-128"/>
                        </a:rPr>
                        <a:t>『</a:t>
                      </a:r>
                      <a:r>
                        <a:rPr kumimoji="1" lang="ja-JP" altLang="en-US" sz="1700" dirty="0" smtClean="0">
                          <a:solidFill>
                            <a:schemeClr val="tx1"/>
                          </a:solidFill>
                          <a:latin typeface="MS UI Gothic" panose="020B0600070205080204" pitchFamily="50" charset="-128"/>
                          <a:ea typeface="MS UI Gothic" panose="020B0600070205080204" pitchFamily="50" charset="-128"/>
                        </a:rPr>
                        <a:t>酒類の提供（客の店内持込みを含む）を行わない</a:t>
                      </a:r>
                      <a:r>
                        <a:rPr kumimoji="1" lang="en-US" altLang="ja-JP" sz="1700" dirty="0" smtClean="0">
                          <a:solidFill>
                            <a:schemeClr val="tx1"/>
                          </a:solidFill>
                          <a:latin typeface="MS UI Gothic" panose="020B0600070205080204" pitchFamily="50" charset="-128"/>
                          <a:ea typeface="MS UI Gothic" panose="020B0600070205080204" pitchFamily="50" charset="-128"/>
                        </a:rPr>
                        <a:t>』</a:t>
                      </a:r>
                      <a:r>
                        <a:rPr kumimoji="1" lang="ja-JP" altLang="en-US" sz="1700" dirty="0" smtClean="0">
                          <a:solidFill>
                            <a:schemeClr val="tx1"/>
                          </a:solidFill>
                          <a:latin typeface="MS UI Gothic" panose="020B0600070205080204" pitchFamily="50" charset="-128"/>
                          <a:ea typeface="MS UI Gothic" panose="020B0600070205080204" pitchFamily="50" charset="-128"/>
                        </a:rPr>
                        <a:t>よう要請</a:t>
                      </a:r>
                      <a:endParaRPr kumimoji="1" lang="en-US" altLang="ja-JP" sz="1700" dirty="0" smtClean="0">
                        <a:solidFill>
                          <a:schemeClr val="tx1"/>
                        </a:solidFill>
                        <a:latin typeface="MS UI Gothic" panose="020B0600070205080204" pitchFamily="50" charset="-128"/>
                        <a:ea typeface="MS UI Gothic" panose="020B0600070205080204" pitchFamily="50" charset="-128"/>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a:txBody>
                    <a:bodyPr/>
                    <a:lstStyle/>
                    <a:p>
                      <a:pPr marL="179388" marR="0" lvl="0" indent="-179388" algn="l" defTabSz="914400" rtl="0" eaLnBrk="1" fontAlgn="auto" latinLnBrk="0" hangingPunct="1">
                        <a:lnSpc>
                          <a:spcPts val="2000"/>
                        </a:lnSpc>
                        <a:spcBef>
                          <a:spcPts val="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a:t>
                      </a:r>
                      <a:r>
                        <a:rPr kumimoji="1" lang="en-US" altLang="ja-JP" sz="1700" dirty="0" smtClean="0">
                          <a:solidFill>
                            <a:schemeClr val="tx1"/>
                          </a:solidFill>
                          <a:latin typeface="MS UI Gothic" panose="020B0600070205080204" pitchFamily="50" charset="-128"/>
                          <a:ea typeface="MS UI Gothic" panose="020B0600070205080204" pitchFamily="50" charset="-128"/>
                        </a:rPr>
                        <a:t>『</a:t>
                      </a:r>
                      <a:r>
                        <a:rPr kumimoji="1" lang="ja-JP" altLang="en-US" sz="1700" dirty="0" smtClean="0">
                          <a:solidFill>
                            <a:schemeClr val="tx1"/>
                          </a:solidFill>
                          <a:latin typeface="MS UI Gothic" panose="020B0600070205080204" pitchFamily="50" charset="-128"/>
                          <a:ea typeface="MS UI Gothic" panose="020B0600070205080204" pitchFamily="50" charset="-128"/>
                        </a:rPr>
                        <a:t>酒類の提供（客の店内持込みを含む）を行わない</a:t>
                      </a:r>
                      <a:r>
                        <a:rPr kumimoji="1" lang="en-US" altLang="ja-JP" sz="1700" dirty="0" smtClean="0">
                          <a:solidFill>
                            <a:schemeClr val="tx1"/>
                          </a:solidFill>
                          <a:latin typeface="MS UI Gothic" panose="020B0600070205080204" pitchFamily="50" charset="-128"/>
                          <a:ea typeface="MS UI Gothic" panose="020B0600070205080204" pitchFamily="50" charset="-128"/>
                        </a:rPr>
                        <a:t>』</a:t>
                      </a:r>
                      <a:r>
                        <a:rPr kumimoji="1" lang="ja-JP" altLang="en-US" sz="1700" dirty="0" smtClean="0">
                          <a:solidFill>
                            <a:schemeClr val="tx1"/>
                          </a:solidFill>
                          <a:latin typeface="MS UI Gothic" panose="020B0600070205080204" pitchFamily="50" charset="-128"/>
                          <a:ea typeface="MS UI Gothic" panose="020B0600070205080204" pitchFamily="50" charset="-128"/>
                        </a:rPr>
                        <a:t>よう要請</a:t>
                      </a:r>
                      <a:endParaRPr kumimoji="1" lang="en-US" altLang="ja-JP" sz="1700" dirty="0" smtClean="0">
                        <a:solidFill>
                          <a:schemeClr val="tx1"/>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pPr marL="176213" indent="-176213">
                        <a:lnSpc>
                          <a:spcPts val="2000"/>
                        </a:lnSpc>
                        <a:spcBef>
                          <a:spcPts val="500"/>
                        </a:spcBef>
                      </a:pPr>
                      <a:endParaRPr kumimoji="1" lang="en-US" altLang="ja-JP" sz="1700" spc="-150" baseline="0" dirty="0" smtClean="0">
                        <a:solidFill>
                          <a:srgbClr val="0070C0"/>
                        </a:solidFill>
                        <a:latin typeface="MS UI Gothic" panose="020B0600070205080204" pitchFamily="50" charset="-128"/>
                        <a:ea typeface="MS UI Gothic" panose="020B0600070205080204" pitchFamily="50" charset="-128"/>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pPr marL="176213" indent="-176213">
                        <a:lnSpc>
                          <a:spcPts val="600"/>
                        </a:lnSpc>
                        <a:spcBef>
                          <a:spcPts val="500"/>
                        </a:spcBef>
                      </a:pPr>
                      <a:endParaRPr kumimoji="1" lang="en-US" altLang="ja-JP" sz="1700" spc="-150" baseline="0" dirty="0" smtClean="0">
                        <a:solidFill>
                          <a:srgbClr val="0070C0"/>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08891225"/>
                  </a:ext>
                </a:extLst>
              </a:tr>
              <a:tr h="2774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176213" indent="-176213">
                        <a:lnSpc>
                          <a:spcPts val="2000"/>
                        </a:lnSpc>
                        <a:spcBef>
                          <a:spcPts val="500"/>
                        </a:spcBef>
                      </a:pPr>
                      <a:r>
                        <a:rPr kumimoji="1" lang="ja-JP" altLang="en-US" sz="1700" dirty="0" smtClean="0">
                          <a:solidFill>
                            <a:schemeClr val="tx1"/>
                          </a:solidFill>
                          <a:latin typeface="MS UI Gothic" panose="020B0600070205080204" pitchFamily="50" charset="-128"/>
                          <a:ea typeface="MS UI Gothic" panose="020B0600070205080204" pitchFamily="50" charset="-128"/>
                        </a:rPr>
                        <a:t>✓</a:t>
                      </a:r>
                      <a:r>
                        <a:rPr kumimoji="1" lang="ja-JP" altLang="en-US" sz="1700" spc="-170" dirty="0" smtClean="0">
                          <a:solidFill>
                            <a:schemeClr val="tx1"/>
                          </a:solidFill>
                          <a:latin typeface="MS UI Gothic" panose="020B0600070205080204" pitchFamily="50" charset="-128"/>
                          <a:ea typeface="MS UI Gothic" panose="020B0600070205080204" pitchFamily="50" charset="-128"/>
                        </a:rPr>
                        <a:t>　</a:t>
                      </a:r>
                      <a:r>
                        <a:rPr kumimoji="1" lang="en-US" altLang="ja-JP" sz="1700" spc="-170" baseline="0" dirty="0" smtClean="0">
                          <a:solidFill>
                            <a:schemeClr val="tx1"/>
                          </a:solidFill>
                          <a:latin typeface="MS UI Gothic" panose="020B0600070205080204" pitchFamily="50" charset="-128"/>
                          <a:ea typeface="MS UI Gothic" panose="020B0600070205080204" pitchFamily="50" charset="-128"/>
                        </a:rPr>
                        <a:t>『</a:t>
                      </a:r>
                      <a:r>
                        <a:rPr kumimoji="1" lang="ja-JP" altLang="en-US" sz="1700" spc="-170" baseline="0" dirty="0" smtClean="0">
                          <a:solidFill>
                            <a:schemeClr val="tx1"/>
                          </a:solidFill>
                          <a:latin typeface="MS UI Gothic" panose="020B0600070205080204" pitchFamily="50" charset="-128"/>
                          <a:ea typeface="MS UI Gothic" panose="020B0600070205080204" pitchFamily="50" charset="-128"/>
                        </a:rPr>
                        <a:t>かがわ安心飲食店認証制度の認証店</a:t>
                      </a:r>
                      <a:r>
                        <a:rPr kumimoji="1" lang="en-US" altLang="ja-JP" sz="1700" spc="-170" baseline="0" dirty="0" smtClean="0">
                          <a:solidFill>
                            <a:schemeClr val="tx1"/>
                          </a:solidFill>
                          <a:latin typeface="MS UI Gothic" panose="020B0600070205080204" pitchFamily="50" charset="-128"/>
                          <a:ea typeface="MS UI Gothic" panose="020B0600070205080204" pitchFamily="50" charset="-128"/>
                        </a:rPr>
                        <a:t>』</a:t>
                      </a:r>
                      <a:r>
                        <a:rPr kumimoji="1" lang="ja-JP" altLang="en-US" sz="1700" spc="-170" baseline="0" dirty="0" smtClean="0">
                          <a:solidFill>
                            <a:schemeClr val="tx1"/>
                          </a:solidFill>
                          <a:latin typeface="MS UI Gothic" panose="020B0600070205080204" pitchFamily="50" charset="-128"/>
                          <a:ea typeface="MS UI Gothic" panose="020B0600070205080204" pitchFamily="50" charset="-128"/>
                        </a:rPr>
                        <a:t>に</a:t>
                      </a:r>
                      <a:r>
                        <a:rPr kumimoji="1" lang="ja-JP" altLang="en-US" sz="1700" spc="-170" baseline="0" dirty="0" smtClean="0">
                          <a:solidFill>
                            <a:srgbClr val="0070C0"/>
                          </a:solidFill>
                          <a:latin typeface="MS UI Gothic" panose="020B0600070205080204" pitchFamily="50" charset="-128"/>
                          <a:ea typeface="MS UI Gothic" panose="020B0600070205080204" pitchFamily="50" charset="-128"/>
                        </a:rPr>
                        <a:t>限り</a:t>
                      </a:r>
                      <a:r>
                        <a:rPr kumimoji="1" lang="ja-JP" altLang="en-US" sz="1700" spc="-170" baseline="0" dirty="0" smtClean="0">
                          <a:solidFill>
                            <a:schemeClr val="tx1"/>
                          </a:solidFill>
                          <a:latin typeface="MS UI Gothic" panose="020B0600070205080204" pitchFamily="50" charset="-128"/>
                          <a:ea typeface="MS UI Gothic" panose="020B0600070205080204" pitchFamily="50" charset="-128"/>
                        </a:rPr>
                        <a:t>、</a:t>
                      </a:r>
                    </a:p>
                    <a:p>
                      <a:pPr>
                        <a:lnSpc>
                          <a:spcPts val="2000"/>
                        </a:lnSpc>
                      </a:pPr>
                      <a:r>
                        <a:rPr kumimoji="1" lang="ja-JP" altLang="en-US" sz="1700" spc="-170" baseline="0" dirty="0" smtClean="0">
                          <a:solidFill>
                            <a:schemeClr val="tx1"/>
                          </a:solidFill>
                          <a:latin typeface="MS UI Gothic" panose="020B0600070205080204" pitchFamily="50" charset="-128"/>
                          <a:ea typeface="MS UI Gothic" panose="020B0600070205080204" pitchFamily="50" charset="-128"/>
                        </a:rPr>
                        <a:t>　　</a:t>
                      </a:r>
                      <a:r>
                        <a:rPr kumimoji="1" lang="ja-JP" altLang="en-US" sz="1700" spc="-150" baseline="0" dirty="0" smtClean="0">
                          <a:solidFill>
                            <a:schemeClr val="tx1"/>
                          </a:solidFill>
                          <a:latin typeface="MS UI Gothic" panose="020B0600070205080204" pitchFamily="50" charset="-128"/>
                          <a:ea typeface="MS UI Gothic" panose="020B0600070205080204" pitchFamily="50" charset="-128"/>
                        </a:rPr>
                        <a:t>「通常営業を行う」 又は「営業時間の短縮を行う」を</a:t>
                      </a:r>
                      <a:r>
                        <a:rPr kumimoji="1" lang="ja-JP" altLang="en-US" sz="1700" spc="-150" baseline="0" dirty="0" smtClean="0">
                          <a:solidFill>
                            <a:srgbClr val="0070C0"/>
                          </a:solidFill>
                          <a:latin typeface="MS UI Gothic" panose="020B0600070205080204" pitchFamily="50" charset="-128"/>
                          <a:ea typeface="MS UI Gothic" panose="020B0600070205080204" pitchFamily="50" charset="-128"/>
                        </a:rPr>
                        <a:t>選択可能</a:t>
                      </a:r>
                      <a:endParaRPr kumimoji="1" lang="en-US" altLang="ja-JP" sz="1700" spc="-150" baseline="0" dirty="0" smtClean="0">
                        <a:solidFill>
                          <a:srgbClr val="0070C0"/>
                        </a:solidFill>
                        <a:latin typeface="MS UI Gothic" panose="020B0600070205080204" pitchFamily="50" charset="-128"/>
                        <a:ea typeface="MS UI Gothic" panose="020B0600070205080204" pitchFamily="50"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908311812"/>
                  </a:ext>
                </a:extLst>
              </a:tr>
              <a:tr h="980469">
                <a:tc vMerge="1">
                  <a:txBody>
                    <a:bodyPr/>
                    <a:lstStyle/>
                    <a:p>
                      <a:endParaRPr kumimoji="1" lang="ja-JP" altLang="en-US"/>
                    </a:p>
                  </a:txBody>
                  <a:tcPr/>
                </a:tc>
                <a:tc>
                  <a:txBody>
                    <a:bodyPr/>
                    <a:lstStyle/>
                    <a:p>
                      <a:pPr marL="179388" marR="0" lvl="0" indent="-179388" algn="l" defTabSz="914400" rtl="0" eaLnBrk="1" fontAlgn="auto" latinLnBrk="0" hangingPunct="1">
                        <a:lnSpc>
                          <a:spcPts val="2000"/>
                        </a:lnSpc>
                        <a:spcBef>
                          <a:spcPts val="500"/>
                        </a:spcBef>
                        <a:spcAft>
                          <a:spcPts val="0"/>
                        </a:spcAft>
                        <a:buClrTx/>
                        <a:buSzTx/>
                        <a:buFontTx/>
                        <a:buNone/>
                        <a:tabLst/>
                        <a:defRPr/>
                      </a:pPr>
                      <a:r>
                        <a:rPr kumimoji="1" lang="ja-JP" altLang="en-US" sz="1700" dirty="0" smtClean="0">
                          <a:solidFill>
                            <a:schemeClr val="tx1"/>
                          </a:solidFill>
                          <a:latin typeface="MS UI Gothic" panose="020B0600070205080204" pitchFamily="50" charset="-128"/>
                          <a:ea typeface="MS UI Gothic" panose="020B0600070205080204" pitchFamily="50" charset="-128"/>
                        </a:rPr>
                        <a:t>☆　</a:t>
                      </a:r>
                      <a:r>
                        <a:rPr kumimoji="1" lang="en-US" altLang="ja-JP" sz="1700" dirty="0" smtClean="0">
                          <a:solidFill>
                            <a:schemeClr val="tx1"/>
                          </a:solidFill>
                          <a:latin typeface="MS UI Gothic" panose="020B0600070205080204" pitchFamily="50" charset="-128"/>
                          <a:ea typeface="MS UI Gothic" panose="020B0600070205080204" pitchFamily="50" charset="-128"/>
                        </a:rPr>
                        <a:t>『</a:t>
                      </a:r>
                      <a:r>
                        <a:rPr kumimoji="1" lang="ja-JP" altLang="en-US" sz="1700" dirty="0" smtClean="0">
                          <a:solidFill>
                            <a:schemeClr val="tx1"/>
                          </a:solidFill>
                          <a:latin typeface="MS UI Gothic" panose="020B0600070205080204" pitchFamily="50" charset="-128"/>
                          <a:ea typeface="MS UI Gothic" panose="020B0600070205080204" pitchFamily="50" charset="-128"/>
                        </a:rPr>
                        <a:t>かがわ安心飲食店認証制度の認証店</a:t>
                      </a:r>
                      <a:r>
                        <a:rPr kumimoji="1" lang="en-US" altLang="ja-JP" sz="1700" dirty="0" smtClean="0">
                          <a:solidFill>
                            <a:schemeClr val="tx1"/>
                          </a:solidFill>
                          <a:latin typeface="MS UI Gothic" panose="020B0600070205080204" pitchFamily="50" charset="-128"/>
                          <a:ea typeface="MS UI Gothic" panose="020B0600070205080204" pitchFamily="50" charset="-128"/>
                        </a:rPr>
                        <a:t>』</a:t>
                      </a:r>
                      <a:r>
                        <a:rPr kumimoji="1" lang="ja-JP" altLang="en-US" sz="1700" dirty="0" smtClean="0">
                          <a:solidFill>
                            <a:schemeClr val="tx1"/>
                          </a:solidFill>
                          <a:latin typeface="MS UI Gothic" panose="020B0600070205080204" pitchFamily="50" charset="-128"/>
                          <a:ea typeface="MS UI Gothic" panose="020B0600070205080204" pitchFamily="50" charset="-128"/>
                        </a:rPr>
                        <a:t>についても、</a:t>
                      </a:r>
                      <a:r>
                        <a:rPr kumimoji="1" lang="en-US" altLang="ja-JP" sz="1700" dirty="0" smtClean="0">
                          <a:solidFill>
                            <a:schemeClr val="tx1"/>
                          </a:solidFill>
                          <a:latin typeface="MS UI Gothic" panose="020B0600070205080204" pitchFamily="50" charset="-128"/>
                          <a:ea typeface="MS UI Gothic" panose="020B0600070205080204" pitchFamily="50" charset="-128"/>
                        </a:rPr>
                        <a:t>『</a:t>
                      </a:r>
                      <a:r>
                        <a:rPr kumimoji="1" lang="ja-JP" altLang="en-US" sz="1700" dirty="0" smtClean="0">
                          <a:solidFill>
                            <a:schemeClr val="tx1"/>
                          </a:solidFill>
                          <a:latin typeface="MS UI Gothic" panose="020B0600070205080204" pitchFamily="50" charset="-128"/>
                          <a:ea typeface="MS UI Gothic" panose="020B0600070205080204" pitchFamily="50" charset="-128"/>
                        </a:rPr>
                        <a:t>上記の全て</a:t>
                      </a:r>
                      <a:r>
                        <a:rPr kumimoji="1" lang="en-US" altLang="ja-JP" sz="1700" dirty="0" smtClean="0">
                          <a:solidFill>
                            <a:schemeClr val="tx1"/>
                          </a:solidFill>
                          <a:latin typeface="MS UI Gothic" panose="020B0600070205080204" pitchFamily="50" charset="-128"/>
                          <a:ea typeface="MS UI Gothic" panose="020B0600070205080204" pitchFamily="50" charset="-128"/>
                        </a:rPr>
                        <a:t>』</a:t>
                      </a:r>
                      <a:r>
                        <a:rPr kumimoji="1" lang="ja-JP" altLang="en-US" sz="1700" dirty="0" smtClean="0">
                          <a:solidFill>
                            <a:schemeClr val="tx1"/>
                          </a:solidFill>
                          <a:latin typeface="MS UI Gothic" panose="020B0600070205080204" pitchFamily="50" charset="-128"/>
                          <a:ea typeface="MS UI Gothic" panose="020B0600070205080204" pitchFamily="50" charset="-128"/>
                        </a:rPr>
                        <a:t>において</a:t>
                      </a:r>
                      <a:r>
                        <a:rPr kumimoji="1" lang="ja-JP" altLang="en-US" sz="1700" dirty="0" smtClean="0">
                          <a:solidFill>
                            <a:srgbClr val="0070C0"/>
                          </a:solidFill>
                          <a:latin typeface="MS UI Gothic" panose="020B0600070205080204" pitchFamily="50" charset="-128"/>
                          <a:ea typeface="MS UI Gothic" panose="020B0600070205080204" pitchFamily="50" charset="-128"/>
                        </a:rPr>
                        <a:t>同様の取扱い</a:t>
                      </a:r>
                      <a:r>
                        <a:rPr kumimoji="1" lang="ja-JP" altLang="en-US" sz="1700" dirty="0" smtClean="0">
                          <a:solidFill>
                            <a:schemeClr val="tx1"/>
                          </a:solidFill>
                          <a:latin typeface="MS UI Gothic" panose="020B0600070205080204" pitchFamily="50" charset="-128"/>
                          <a:ea typeface="MS UI Gothic" panose="020B0600070205080204" pitchFamily="50" charset="-128"/>
                        </a:rPr>
                        <a:t>とする。</a:t>
                      </a:r>
                      <a:endParaRPr kumimoji="1" lang="en-US" altLang="ja-JP" sz="1700" dirty="0" smtClean="0">
                        <a:solidFill>
                          <a:schemeClr val="tx1"/>
                        </a:solidFill>
                        <a:latin typeface="MS UI Gothic" panose="020B0600070205080204" pitchFamily="50" charset="-128"/>
                        <a:ea typeface="MS UI Gothic" panose="020B0600070205080204" pitchFamily="50" charset="-128"/>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79388" indent="-179388">
                        <a:lnSpc>
                          <a:spcPts val="1700"/>
                        </a:lnSpc>
                        <a:spcBef>
                          <a:spcPts val="0"/>
                        </a:spcBef>
                      </a:pPr>
                      <a:r>
                        <a:rPr kumimoji="1" lang="ja-JP" altLang="en-US" sz="1700" dirty="0" smtClean="0">
                          <a:solidFill>
                            <a:schemeClr val="tx1"/>
                          </a:solidFill>
                          <a:latin typeface="MS UI Gothic" panose="020B0600070205080204" pitchFamily="50" charset="-128"/>
                          <a:ea typeface="MS UI Gothic" panose="020B0600070205080204" pitchFamily="50" charset="-128"/>
                        </a:rPr>
                        <a:t>☆　</a:t>
                      </a:r>
                      <a:r>
                        <a:rPr kumimoji="1" lang="en-US" altLang="ja-JP" sz="1700" spc="10" baseline="0" dirty="0" smtClean="0">
                          <a:solidFill>
                            <a:schemeClr val="tx1"/>
                          </a:solidFill>
                          <a:latin typeface="MS UI Gothic" panose="020B0600070205080204" pitchFamily="50" charset="-128"/>
                          <a:ea typeface="MS UI Gothic" panose="020B0600070205080204" pitchFamily="50" charset="-128"/>
                        </a:rPr>
                        <a:t>『</a:t>
                      </a:r>
                      <a:r>
                        <a:rPr kumimoji="1" lang="ja-JP" altLang="en-US" sz="1700" spc="10" baseline="0" dirty="0" smtClean="0">
                          <a:solidFill>
                            <a:schemeClr val="tx1"/>
                          </a:solidFill>
                          <a:latin typeface="MS UI Gothic" panose="020B0600070205080204" pitchFamily="50" charset="-128"/>
                          <a:ea typeface="MS UI Gothic" panose="020B0600070205080204" pitchFamily="50" charset="-128"/>
                        </a:rPr>
                        <a:t>かがわ安心飲食店認証制度の認証店</a:t>
                      </a:r>
                      <a:r>
                        <a:rPr kumimoji="1" lang="en-US" altLang="ja-JP" sz="1700" spc="10" baseline="0" dirty="0" smtClean="0">
                          <a:solidFill>
                            <a:schemeClr val="tx1"/>
                          </a:solidFill>
                          <a:latin typeface="MS UI Gothic" panose="020B0600070205080204" pitchFamily="50" charset="-128"/>
                          <a:ea typeface="MS UI Gothic" panose="020B0600070205080204" pitchFamily="50" charset="-128"/>
                        </a:rPr>
                        <a:t>』</a:t>
                      </a:r>
                      <a:r>
                        <a:rPr kumimoji="1" lang="ja-JP" altLang="en-US" sz="1700" spc="10" baseline="0" dirty="0" smtClean="0">
                          <a:solidFill>
                            <a:schemeClr val="tx1"/>
                          </a:solidFill>
                          <a:latin typeface="MS UI Gothic" panose="020B0600070205080204" pitchFamily="50" charset="-128"/>
                          <a:ea typeface="MS UI Gothic" panose="020B0600070205080204" pitchFamily="50" charset="-128"/>
                        </a:rPr>
                        <a:t>に</a:t>
                      </a:r>
                      <a:r>
                        <a:rPr kumimoji="1" lang="ja-JP" altLang="en-US" sz="1700" spc="10" baseline="0" dirty="0" smtClean="0">
                          <a:solidFill>
                            <a:srgbClr val="C00000"/>
                          </a:solidFill>
                          <a:latin typeface="MS UI Gothic" panose="020B0600070205080204" pitchFamily="50" charset="-128"/>
                          <a:ea typeface="MS UI Gothic" panose="020B0600070205080204" pitchFamily="50" charset="-128"/>
                        </a:rPr>
                        <a:t>限り</a:t>
                      </a:r>
                      <a:r>
                        <a:rPr kumimoji="1" lang="ja-JP" altLang="en-US" sz="1700" spc="10" baseline="0" dirty="0" smtClean="0">
                          <a:solidFill>
                            <a:schemeClr val="tx1"/>
                          </a:solidFill>
                          <a:latin typeface="MS UI Gothic" panose="020B0600070205080204" pitchFamily="50" charset="-128"/>
                          <a:ea typeface="MS UI Gothic" panose="020B0600070205080204" pitchFamily="50" charset="-128"/>
                        </a:rPr>
                        <a:t>、</a:t>
                      </a:r>
                      <a:endParaRPr kumimoji="1" lang="en-US" altLang="ja-JP" sz="1700" spc="10" baseline="0" dirty="0" smtClean="0">
                        <a:solidFill>
                          <a:schemeClr val="tx1"/>
                        </a:solidFill>
                        <a:latin typeface="MS UI Gothic" panose="020B0600070205080204" pitchFamily="50" charset="-128"/>
                        <a:ea typeface="MS UI Gothic" panose="020B0600070205080204" pitchFamily="50" charset="-128"/>
                      </a:endParaRPr>
                    </a:p>
                    <a:p>
                      <a:pPr marL="179388" indent="-179388">
                        <a:lnSpc>
                          <a:spcPts val="1700"/>
                        </a:lnSpc>
                        <a:spcBef>
                          <a:spcPts val="0"/>
                        </a:spcBef>
                      </a:pPr>
                      <a:r>
                        <a:rPr kumimoji="1" lang="ja-JP" altLang="en-US" sz="1700" spc="10" baseline="0" dirty="0" smtClean="0">
                          <a:solidFill>
                            <a:schemeClr val="tx1"/>
                          </a:solidFill>
                          <a:latin typeface="MS UI Gothic" panose="020B0600070205080204" pitchFamily="50" charset="-128"/>
                          <a:ea typeface="MS UI Gothic" panose="020B0600070205080204" pitchFamily="50" charset="-128"/>
                        </a:rPr>
                        <a:t>　 </a:t>
                      </a:r>
                      <a:r>
                        <a:rPr kumimoji="1" lang="ja-JP" altLang="en-US" sz="1700" spc="-100" baseline="0" dirty="0" smtClean="0">
                          <a:solidFill>
                            <a:schemeClr val="tx1"/>
                          </a:solidFill>
                          <a:latin typeface="MS UI Gothic" panose="020B0600070205080204" pitchFamily="50" charset="-128"/>
                          <a:ea typeface="MS UI Gothic" panose="020B0600070205080204" pitchFamily="50" charset="-128"/>
                        </a:rPr>
                        <a:t>１グループ４人以内又は同居家族のみの利用の場合は、</a:t>
                      </a:r>
                      <a:r>
                        <a:rPr kumimoji="1" lang="en-US" altLang="ja-JP" sz="1700" spc="-100" baseline="0" dirty="0" smtClean="0">
                          <a:solidFill>
                            <a:srgbClr val="C00000"/>
                          </a:solidFill>
                          <a:latin typeface="MS UI Gothic" panose="020B0600070205080204" pitchFamily="50" charset="-128"/>
                          <a:ea typeface="MS UI Gothic" panose="020B0600070205080204" pitchFamily="50" charset="-128"/>
                        </a:rPr>
                        <a:t>『</a:t>
                      </a:r>
                      <a:r>
                        <a:rPr kumimoji="1" lang="ja-JP" altLang="en-US" sz="1700" spc="-100" baseline="0" dirty="0" smtClean="0">
                          <a:solidFill>
                            <a:srgbClr val="C00000"/>
                          </a:solidFill>
                          <a:latin typeface="MS UI Gothic" panose="020B0600070205080204" pitchFamily="50" charset="-128"/>
                          <a:ea typeface="MS UI Gothic" panose="020B0600070205080204" pitchFamily="50" charset="-128"/>
                        </a:rPr>
                        <a:t>酒類の提供</a:t>
                      </a:r>
                      <a:r>
                        <a:rPr kumimoji="1" lang="en-US" altLang="ja-JP" sz="1700" spc="-100" baseline="0" dirty="0" smtClean="0">
                          <a:solidFill>
                            <a:srgbClr val="C00000"/>
                          </a:solidFill>
                          <a:latin typeface="MS UI Gothic" panose="020B0600070205080204" pitchFamily="50" charset="-128"/>
                          <a:ea typeface="MS UI Gothic" panose="020B0600070205080204" pitchFamily="50" charset="-128"/>
                        </a:rPr>
                        <a:t>』</a:t>
                      </a:r>
                      <a:r>
                        <a:rPr kumimoji="1" lang="ja-JP" altLang="en-US" sz="1700" spc="-100" baseline="0" dirty="0" smtClean="0">
                          <a:solidFill>
                            <a:schemeClr val="tx1"/>
                          </a:solidFill>
                          <a:latin typeface="MS UI Gothic" panose="020B0600070205080204" pitchFamily="50" charset="-128"/>
                          <a:ea typeface="MS UI Gothic" panose="020B0600070205080204" pitchFamily="50" charset="-128"/>
                        </a:rPr>
                        <a:t>を</a:t>
                      </a:r>
                      <a:r>
                        <a:rPr kumimoji="1" lang="ja-JP" altLang="en-US" sz="1700" b="1" spc="-100" baseline="0" dirty="0" smtClean="0">
                          <a:solidFill>
                            <a:srgbClr val="C00000"/>
                          </a:solidFill>
                          <a:latin typeface="MS UI Gothic" panose="020B0600070205080204" pitchFamily="50" charset="-128"/>
                          <a:ea typeface="MS UI Gothic" panose="020B0600070205080204" pitchFamily="50" charset="-128"/>
                        </a:rPr>
                        <a:t>午後７時半まで可能</a:t>
                      </a:r>
                      <a:r>
                        <a:rPr kumimoji="1" lang="ja-JP" altLang="en-US" sz="1700" spc="-100" baseline="0" dirty="0" smtClean="0">
                          <a:solidFill>
                            <a:schemeClr val="tx1"/>
                          </a:solidFill>
                          <a:latin typeface="MS UI Gothic" panose="020B0600070205080204" pitchFamily="50" charset="-128"/>
                          <a:ea typeface="MS UI Gothic" panose="020B0600070205080204" pitchFamily="50" charset="-128"/>
                        </a:rPr>
                        <a:t>とする。</a:t>
                      </a:r>
                      <a:endParaRPr kumimoji="1" lang="en-US" altLang="ja-JP" sz="1700" spc="-100" baseline="0" dirty="0" smtClean="0">
                        <a:solidFill>
                          <a:schemeClr val="tx1"/>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85738" indent="-185738">
                        <a:lnSpc>
                          <a:spcPts val="2000"/>
                        </a:lnSpc>
                        <a:spcBef>
                          <a:spcPts val="500"/>
                        </a:spcBef>
                      </a:pPr>
                      <a:r>
                        <a:rPr kumimoji="1" lang="ja-JP" altLang="en-US" sz="1700" spc="-200" baseline="0" dirty="0" smtClean="0">
                          <a:solidFill>
                            <a:schemeClr val="tx1"/>
                          </a:solidFill>
                          <a:latin typeface="MS UI Gothic" panose="020B0600070205080204" pitchFamily="50" charset="-128"/>
                          <a:ea typeface="MS UI Gothic" panose="020B0600070205080204" pitchFamily="50" charset="-128"/>
                        </a:rPr>
                        <a:t>→　</a:t>
                      </a:r>
                      <a:r>
                        <a:rPr kumimoji="1" lang="ja-JP" altLang="en-US" sz="1700" spc="-130" baseline="0" dirty="0" smtClean="0">
                          <a:solidFill>
                            <a:srgbClr val="0070C0"/>
                          </a:solidFill>
                          <a:latin typeface="MS UI Gothic" panose="020B0600070205080204" pitchFamily="50" charset="-128"/>
                          <a:ea typeface="MS UI Gothic" panose="020B0600070205080204" pitchFamily="50" charset="-128"/>
                        </a:rPr>
                        <a:t>９月８日まで</a:t>
                      </a: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に、認証申請のあった店舗については、</a:t>
                      </a:r>
                      <a:endParaRPr kumimoji="1" lang="en-US" altLang="ja-JP" sz="1700" spc="-130" baseline="0" dirty="0" smtClean="0">
                        <a:solidFill>
                          <a:schemeClr val="tx1"/>
                        </a:solidFill>
                        <a:latin typeface="MS UI Gothic" panose="020B0600070205080204" pitchFamily="50" charset="-128"/>
                        <a:ea typeface="MS UI Gothic" panose="020B0600070205080204" pitchFamily="50" charset="-128"/>
                      </a:endParaRPr>
                    </a:p>
                    <a:p>
                      <a:pPr marL="185738" indent="-185738">
                        <a:lnSpc>
                          <a:spcPts val="2000"/>
                        </a:lnSpc>
                      </a:pP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　 </a:t>
                      </a:r>
                      <a:r>
                        <a:rPr kumimoji="1" lang="ja-JP" altLang="en-US" sz="1700" spc="-130" baseline="0" dirty="0" smtClean="0">
                          <a:solidFill>
                            <a:srgbClr val="0070C0"/>
                          </a:solidFill>
                          <a:latin typeface="MS UI Gothic" panose="020B0600070205080204" pitchFamily="50" charset="-128"/>
                          <a:ea typeface="MS UI Gothic" panose="020B0600070205080204" pitchFamily="50" charset="-128"/>
                        </a:rPr>
                        <a:t>認証申請中</a:t>
                      </a: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として認証店と同様、</a:t>
                      </a:r>
                      <a:r>
                        <a:rPr kumimoji="1" lang="ja-JP" altLang="en-US" sz="1700" spc="-130" baseline="0" dirty="0" smtClean="0">
                          <a:solidFill>
                            <a:srgbClr val="0070C0"/>
                          </a:solidFill>
                          <a:latin typeface="MS UI Gothic" panose="020B0600070205080204" pitchFamily="50" charset="-128"/>
                          <a:ea typeface="MS UI Gothic" panose="020B0600070205080204" pitchFamily="50" charset="-128"/>
                        </a:rPr>
                        <a:t>選択制を可能</a:t>
                      </a: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とする</a:t>
                      </a:r>
                      <a:endParaRPr kumimoji="1" lang="en-US" altLang="ja-JP" sz="1700" spc="-130" baseline="0" dirty="0" smtClean="0">
                        <a:solidFill>
                          <a:schemeClr val="tx1"/>
                        </a:solidFill>
                        <a:latin typeface="MS UI Gothic" panose="020B0600070205080204" pitchFamily="50" charset="-128"/>
                        <a:ea typeface="MS UI Gothic" panose="020B0600070205080204" pitchFamily="50" charset="-128"/>
                      </a:endParaRPr>
                    </a:p>
                    <a:p>
                      <a:pPr marL="185738" indent="-185738">
                        <a:lnSpc>
                          <a:spcPts val="2000"/>
                        </a:lnSpc>
                      </a:pP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　（申請を取り下げた場合を除く）</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85738" indent="-185738">
                        <a:lnSpc>
                          <a:spcPts val="2000"/>
                        </a:lnSpc>
                        <a:spcBef>
                          <a:spcPts val="500"/>
                        </a:spcBef>
                      </a:pPr>
                      <a:r>
                        <a:rPr kumimoji="1" lang="ja-JP" altLang="en-US" sz="1700" spc="-200" baseline="0" dirty="0" smtClean="0">
                          <a:solidFill>
                            <a:schemeClr val="tx1"/>
                          </a:solidFill>
                          <a:latin typeface="MS UI Gothic" panose="020B0600070205080204" pitchFamily="50" charset="-128"/>
                          <a:ea typeface="MS UI Gothic" panose="020B0600070205080204" pitchFamily="50" charset="-128"/>
                        </a:rPr>
                        <a:t>→　</a:t>
                      </a:r>
                      <a:r>
                        <a:rPr kumimoji="1" lang="ja-JP" altLang="en-US" sz="1700" b="1" spc="-140" baseline="0" dirty="0" smtClean="0">
                          <a:solidFill>
                            <a:srgbClr val="C00000"/>
                          </a:solidFill>
                          <a:latin typeface="MS UI Gothic" panose="020B0600070205080204" pitchFamily="50" charset="-128"/>
                          <a:ea typeface="MS UI Gothic" panose="020B0600070205080204" pitchFamily="50" charset="-128"/>
                        </a:rPr>
                        <a:t>９月</a:t>
                      </a:r>
                      <a:r>
                        <a:rPr kumimoji="1" lang="en-US" altLang="ja-JP" sz="1700" b="1" spc="-140" baseline="0" dirty="0" smtClean="0">
                          <a:solidFill>
                            <a:srgbClr val="C00000"/>
                          </a:solidFill>
                          <a:latin typeface="MS UI Gothic" panose="020B0600070205080204" pitchFamily="50" charset="-128"/>
                          <a:ea typeface="MS UI Gothic" panose="020B0600070205080204" pitchFamily="50" charset="-128"/>
                        </a:rPr>
                        <a:t>21</a:t>
                      </a:r>
                      <a:r>
                        <a:rPr kumimoji="1" lang="ja-JP" altLang="en-US" sz="1700" b="1" spc="-140" baseline="0" dirty="0" smtClean="0">
                          <a:solidFill>
                            <a:srgbClr val="C00000"/>
                          </a:solidFill>
                          <a:latin typeface="MS UI Gothic" panose="020B0600070205080204" pitchFamily="50" charset="-128"/>
                          <a:ea typeface="MS UI Gothic" panose="020B0600070205080204" pitchFamily="50" charset="-128"/>
                        </a:rPr>
                        <a:t>日まで</a:t>
                      </a:r>
                      <a:r>
                        <a:rPr kumimoji="1" lang="ja-JP" altLang="en-US" sz="1700" spc="-140" baseline="0" dirty="0" smtClean="0">
                          <a:solidFill>
                            <a:schemeClr val="tx1"/>
                          </a:solidFill>
                          <a:latin typeface="MS UI Gothic" panose="020B0600070205080204" pitchFamily="50" charset="-128"/>
                          <a:ea typeface="MS UI Gothic" panose="020B0600070205080204" pitchFamily="50" charset="-128"/>
                        </a:rPr>
                        <a:t>に、認証申請</a:t>
                      </a: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のあった店舗については、</a:t>
                      </a:r>
                      <a:endParaRPr kumimoji="1" lang="en-US" altLang="ja-JP" sz="1700" spc="-130" baseline="0" dirty="0" smtClean="0">
                        <a:solidFill>
                          <a:schemeClr val="tx1"/>
                        </a:solidFill>
                        <a:latin typeface="MS UI Gothic" panose="020B0600070205080204" pitchFamily="50" charset="-128"/>
                        <a:ea typeface="MS UI Gothic" panose="020B0600070205080204" pitchFamily="50" charset="-128"/>
                      </a:endParaRPr>
                    </a:p>
                    <a:p>
                      <a:pPr marL="185738" indent="-185738">
                        <a:lnSpc>
                          <a:spcPts val="2000"/>
                        </a:lnSpc>
                      </a:pP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　 </a:t>
                      </a:r>
                      <a:r>
                        <a:rPr kumimoji="1" lang="ja-JP" altLang="en-US" sz="1700" spc="-130" baseline="0" dirty="0" smtClean="0">
                          <a:solidFill>
                            <a:srgbClr val="C00000"/>
                          </a:solidFill>
                          <a:latin typeface="MS UI Gothic" panose="020B0600070205080204" pitchFamily="50" charset="-128"/>
                          <a:ea typeface="MS UI Gothic" panose="020B0600070205080204" pitchFamily="50" charset="-128"/>
                        </a:rPr>
                        <a:t>認証申請中</a:t>
                      </a: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として認証店と同様、</a:t>
                      </a:r>
                      <a:r>
                        <a:rPr kumimoji="1" lang="ja-JP" altLang="en-US" sz="1700" b="1" spc="-130" baseline="0" dirty="0" smtClean="0">
                          <a:solidFill>
                            <a:srgbClr val="C00000"/>
                          </a:solidFill>
                          <a:latin typeface="MS UI Gothic" panose="020B0600070205080204" pitchFamily="50" charset="-128"/>
                          <a:ea typeface="MS UI Gothic" panose="020B0600070205080204" pitchFamily="50" charset="-128"/>
                        </a:rPr>
                        <a:t>選択制を可能</a:t>
                      </a: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とする</a:t>
                      </a:r>
                      <a:endParaRPr kumimoji="1" lang="en-US" altLang="ja-JP" sz="1700" spc="-130" baseline="0" dirty="0" smtClean="0">
                        <a:solidFill>
                          <a:schemeClr val="tx1"/>
                        </a:solidFill>
                        <a:latin typeface="MS UI Gothic" panose="020B0600070205080204" pitchFamily="50" charset="-128"/>
                        <a:ea typeface="MS UI Gothic" panose="020B0600070205080204" pitchFamily="50" charset="-128"/>
                      </a:endParaRPr>
                    </a:p>
                    <a:p>
                      <a:pPr marL="185738" indent="-185738">
                        <a:lnSpc>
                          <a:spcPts val="2000"/>
                        </a:lnSpc>
                      </a:pPr>
                      <a:r>
                        <a:rPr kumimoji="1" lang="ja-JP" altLang="en-US" sz="1700" spc="-130" baseline="0" dirty="0" smtClean="0">
                          <a:solidFill>
                            <a:schemeClr val="tx1"/>
                          </a:solidFill>
                          <a:latin typeface="MS UI Gothic" panose="020B0600070205080204" pitchFamily="50" charset="-128"/>
                          <a:ea typeface="MS UI Gothic" panose="020B0600070205080204" pitchFamily="50" charset="-128"/>
                        </a:rPr>
                        <a:t>　（申請を取り下げた場合を除く）</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28297576"/>
                  </a:ext>
                </a:extLst>
              </a:tr>
            </a:tbl>
          </a:graphicData>
        </a:graphic>
      </p:graphicFrame>
      <p:sp>
        <p:nvSpPr>
          <p:cNvPr id="14" name="正方形/長方形 13"/>
          <p:cNvSpPr/>
          <p:nvPr/>
        </p:nvSpPr>
        <p:spPr>
          <a:xfrm>
            <a:off x="40472" y="12594"/>
            <a:ext cx="12112200" cy="51437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kumimoji="1" lang="ja-JP" altLang="en-US" sz="2400" b="1" dirty="0" smtClean="0"/>
              <a:t>飲食店への営業時間短縮の</a:t>
            </a:r>
            <a:r>
              <a:rPr kumimoji="1" lang="ja-JP" altLang="en-US" sz="2400" b="1" dirty="0" smtClean="0">
                <a:solidFill>
                  <a:srgbClr val="FFFF00"/>
                </a:solidFill>
              </a:rPr>
              <a:t>第８次要請</a:t>
            </a:r>
            <a:r>
              <a:rPr kumimoji="1" lang="en-US" altLang="ja-JP" sz="2400" b="1" dirty="0" smtClean="0">
                <a:solidFill>
                  <a:srgbClr val="FFFF00"/>
                </a:solidFill>
              </a:rPr>
              <a:t>(</a:t>
            </a:r>
            <a:r>
              <a:rPr kumimoji="1" lang="ja-JP" altLang="en-US" sz="2400" b="1" dirty="0" smtClean="0">
                <a:solidFill>
                  <a:srgbClr val="FFFF00"/>
                </a:solidFill>
              </a:rPr>
              <a:t>要請内容変更</a:t>
            </a:r>
            <a:r>
              <a:rPr kumimoji="1" lang="en-US" altLang="ja-JP" sz="2400" b="1" dirty="0" smtClean="0">
                <a:solidFill>
                  <a:srgbClr val="FFFF00"/>
                </a:solidFill>
              </a:rPr>
              <a:t>)</a:t>
            </a:r>
            <a:r>
              <a:rPr kumimoji="1" lang="ja-JP" altLang="en-US" sz="2400" b="1" dirty="0" smtClean="0">
                <a:solidFill>
                  <a:srgbClr val="FFFF00"/>
                </a:solidFill>
              </a:rPr>
              <a:t> </a:t>
            </a:r>
            <a:r>
              <a:rPr lang="ja-JP" altLang="en-US" sz="1600" b="1" dirty="0" smtClean="0"/>
              <a:t>～</a:t>
            </a:r>
            <a:r>
              <a:rPr lang="ja-JP" altLang="en-US" sz="1600" b="1" dirty="0"/>
              <a:t>まん延防止等重点措置を実施すべき</a:t>
            </a:r>
            <a:r>
              <a:rPr lang="ja-JP" altLang="en-US" sz="1600" b="1" dirty="0" smtClean="0"/>
              <a:t>区域</a:t>
            </a:r>
            <a:r>
              <a:rPr kumimoji="1" lang="ja-JP" altLang="en-US" sz="1600" b="1" dirty="0" smtClean="0"/>
              <a:t>～</a:t>
            </a:r>
            <a:endParaRPr kumimoji="1" lang="en-US" altLang="ja-JP" sz="1600" b="1" spc="-100" dirty="0" smtClean="0"/>
          </a:p>
        </p:txBody>
      </p:sp>
      <p:sp>
        <p:nvSpPr>
          <p:cNvPr id="8"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bg1"/>
                </a:solidFill>
              </a:rPr>
              <a:t>9</a:t>
            </a:fld>
            <a:endParaRPr kumimoji="1" lang="ja-JP" altLang="en-US" sz="1800" dirty="0">
              <a:solidFill>
                <a:schemeClr val="bg1"/>
              </a:solidFill>
            </a:endParaRPr>
          </a:p>
        </p:txBody>
      </p:sp>
    </p:spTree>
    <p:extLst>
      <p:ext uri="{BB962C8B-B14F-4D97-AF65-F5344CB8AC3E}">
        <p14:creationId xmlns:p14="http://schemas.microsoft.com/office/powerpoint/2010/main" val="3191746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F0637E0-7C91-44F8-A2AF-D1306C2321F8}" vid="{4A3437A6-10FA-474F-A47D-BACCC7FF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918</TotalTime>
  <Words>4090</Words>
  <Application>Microsoft Office PowerPoint</Application>
  <PresentationFormat>ワイド画面</PresentationFormat>
  <Paragraphs>315</Paragraphs>
  <Slides>14</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14</vt:i4>
      </vt:variant>
    </vt:vector>
  </HeadingPairs>
  <TitlesOfParts>
    <vt:vector size="26" baseType="lpstr">
      <vt:lpstr>ＭＳ Ｐゴシック</vt:lpstr>
      <vt:lpstr>MS UI Gothic</vt:lpstr>
      <vt:lpstr>ＭＳ ゴシック</vt:lpstr>
      <vt:lpstr>ＭＳ 明朝</vt:lpstr>
      <vt:lpstr>UD デジタル 教科書体 NP-B</vt:lpstr>
      <vt:lpstr>游ゴシック</vt:lpstr>
      <vt:lpstr>游ゴシック Light</vt:lpstr>
      <vt:lpstr>游明朝</vt:lpstr>
      <vt:lpstr>Arial</vt:lpstr>
      <vt:lpstr>Century</vt:lpstr>
      <vt:lpstr>Times New Roman</vt:lpstr>
      <vt:lpstr>Office テーマ</vt:lpstr>
      <vt:lpstr>香川県 まん延防止等重点措置</vt:lpstr>
      <vt:lpstr>PowerPoint プレゼンテーション</vt:lpstr>
      <vt:lpstr>●県民への協力要請①【法第24条第９項】</vt:lpstr>
      <vt:lpstr>●県民への協力要請②</vt:lpstr>
      <vt:lpstr>●事業者への協力要請①</vt:lpstr>
      <vt:lpstr>●事業者への要請等②</vt:lpstr>
      <vt:lpstr>●事業者への協力要請③【法第24条第９項】</vt:lpstr>
      <vt:lpstr>●イベントの開催についての協力要請【特措法第24条第９項】</vt:lpstr>
      <vt:lpstr>PowerPoint プレゼンテーション</vt:lpstr>
      <vt:lpstr>PowerPoint プレゼンテーション</vt:lpstr>
      <vt:lpstr>PowerPoint プレゼンテーション</vt:lpstr>
      <vt:lpstr>PowerPoint プレゼンテーション</vt:lpstr>
      <vt:lpstr>営業時間短縮協力要請の対象施設（例示）</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香川県における まん延防止等重点措置</dc:title>
  <dc:creator>SG19100のC20-3460</dc:creator>
  <cp:lastModifiedBy>SG19100のC20-3460</cp:lastModifiedBy>
  <cp:revision>140</cp:revision>
  <cp:lastPrinted>2021-09-22T06:20:50Z</cp:lastPrinted>
  <dcterms:created xsi:type="dcterms:W3CDTF">2021-08-17T00:03:18Z</dcterms:created>
  <dcterms:modified xsi:type="dcterms:W3CDTF">2021-09-22T06:25:29Z</dcterms:modified>
</cp:coreProperties>
</file>